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25"/>
  </p:notesMasterIdLst>
  <p:sldIdLst>
    <p:sldId id="256" r:id="rId4"/>
    <p:sldId id="308" r:id="rId5"/>
    <p:sldId id="309" r:id="rId6"/>
    <p:sldId id="289" r:id="rId7"/>
    <p:sldId id="341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4" r:id="rId18"/>
    <p:sldId id="336" r:id="rId19"/>
    <p:sldId id="337" r:id="rId20"/>
    <p:sldId id="338" r:id="rId21"/>
    <p:sldId id="339" r:id="rId22"/>
    <p:sldId id="340" r:id="rId23"/>
    <p:sldId id="324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0"/>
    <a:srgbClr val="007FA6"/>
    <a:srgbClr val="000000"/>
    <a:srgbClr val="FFFFFF"/>
    <a:srgbClr val="FFCC00"/>
    <a:srgbClr val="7030A0"/>
    <a:srgbClr val="969696"/>
    <a:srgbClr val="FFC000"/>
    <a:srgbClr val="92D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6" autoAdjust="0"/>
    <p:restoredTop sz="94660"/>
  </p:normalViewPr>
  <p:slideViewPr>
    <p:cSldViewPr>
      <p:cViewPr>
        <p:scale>
          <a:sx n="66" d="100"/>
          <a:sy n="66" d="100"/>
        </p:scale>
        <p:origin x="-912" y="-558"/>
      </p:cViewPr>
      <p:guideLst>
        <p:guide orient="horz" pos="2160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652A0-AD0B-41A5-9579-EA1349F5E6F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4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652A0-AD0B-41A5-9579-EA1349F5E6FB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40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652A0-AD0B-41A5-9579-EA1349F5E6FB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40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652A0-AD0B-41A5-9579-EA1349F5E6FB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40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652A0-AD0B-41A5-9579-EA1349F5E6FB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40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652A0-AD0B-41A5-9579-EA1349F5E6F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0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D2547C0-A0C7-43CD-AD4E-FFC8FB6A8B7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E18375-0B85-4C92-A889-CA906A4D6039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6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84F6C7B-F3A0-4C1D-B465-7446A7F3396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B6801A-0923-4C36-9C6D-699A52E87D7D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71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foto cya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268413"/>
            <a:ext cx="348456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300dpi cyaantranspar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00E174A-BD4A-4C68-8A0A-9152BB2E3A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7B7D1B2-F31D-47D7-BFC5-B75B97DB6CBF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44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AADC468-A508-444D-BF45-EA1FF56F450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495AA9-ED11-4004-95D7-95D3152DC130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20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2A08FC7-0354-4C9E-ABAE-1272D3D9DCA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F8A3EA-9201-48EA-B39E-7CBF09B389E9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0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08D5740-EA99-472B-B99B-155C0BB9584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FC10A5-400D-4CA1-9D0E-F52A55635204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88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83DFC83-E4DE-4B77-8AC6-C220731CC27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901F79B-0160-4CE6-8D78-55C076E62D76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29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6A0D276-5C8C-4F79-BD18-155114CF4F4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13C719-168B-4A97-A6D1-6625CC65B1BB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82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B272EB4-7AE2-4993-A810-D9CA73AC9BF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8F486E-AB51-49EF-BF0E-AF0E9F800178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78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6712" y="6446837"/>
            <a:ext cx="1004888" cy="334963"/>
          </a:xfrm>
        </p:spPr>
        <p:txBody>
          <a:bodyPr/>
          <a:lstStyle>
            <a:lvl1pPr algn="r">
              <a:defRPr sz="1600" b="1"/>
            </a:lvl1pPr>
          </a:lstStyle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6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ABF3585-2307-4205-A23B-26E4CFDA886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15ED18-FE0C-41CA-9388-F22834871AC4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493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8B00C86-1DD4-4BF1-B35B-13652D49707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FB5D07-2A54-426C-855C-A3B689B3D8F0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439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B46D57F-2BBB-4F93-9B53-E323C499B5B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092DF78-F806-4122-901B-FDC683683E3C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714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AEBA4F5-0257-4917-9C42-8C272F4F197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8EB4DF0-33A3-429F-AE0C-EACE4B8F20ED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46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60FB053-1C85-4BC2-903C-C92F7FCB9D0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F47C60-9C5A-46EC-99A3-04B692DB107F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358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6C4BA84-EE37-4C92-8FFF-85EBA493B08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D816D7-2FFE-479D-ACE8-A88ACB25850E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86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15183D3-7410-4FA8-9823-1A4F23EEFA2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36B735-5979-4BCD-89EA-F89F166190F4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74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E087E45-AB00-42C3-A145-392998DB5AE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FDFB7C3-E4BD-4250-9202-061A11ACC2D2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291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F09D685-DF27-4352-9233-B47ECC5D850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7ADDAC-1AA8-49E6-A658-56B972D335D5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09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159B8B2-05FF-4522-AF64-D2A42346376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1C0E14-6028-4577-B147-D966EDC68186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36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11F95EC-2201-44D6-A7C6-79361F7BD7E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E6E737-99DB-4C4D-8A97-2344EB024823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42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4DBB5C7-C01C-4BC8-9B75-FD85ECD7816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D88012-0164-4728-8161-B3CD66318676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18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9E068A3-E838-4185-9E89-C7CBA75CE58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850080D-F8B0-4407-A5D2-65AA4E1CDC2C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289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E013665-9DDB-4154-8516-924BD581C6B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8A46AEA-59C9-42B4-9AB4-3DE663E6C4E3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3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3AFAC2E-4984-449B-931B-EA0EE0844ED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D46F645-5A18-43C3-B423-A833B3FD76A7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3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C079345-F745-417C-A756-8E594A659A4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DDA935-DD4C-47DA-BD69-F3A5ECD031D9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58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C491F03-7BB5-42BD-963B-1238E4D73E5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EC6B49-D727-4C52-97BD-618982E8FC0A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20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548BF19-A4DE-4DBD-9218-6988FDD29DB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0805F0-B550-40AC-8321-BC635AE51C28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01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FB8C02D-3BFA-416B-B788-49ACCA0F309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E605F07-122D-4582-BFD4-6FD80EC06464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02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EC6463A-3E5E-4675-8FF4-42F34E2BF17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294AA3-2463-4665-ACC9-F4DDF064E299}" type="datetime1">
              <a:rPr lang="nl-NL"/>
              <a:pPr/>
              <a:t>27-8-2013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54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cyan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pic>
        <p:nvPicPr>
          <p:cNvPr id="23562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F90D57F7-4F63-4DD3-8192-5B69CDF229D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3564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AB705DC-4B2C-4FD6-B9FC-3110553CFA06}" type="datetime1">
              <a:rPr lang="nl-NL"/>
              <a:pPr/>
              <a:t>27-8-2013</a:t>
            </a:fld>
            <a:endParaRPr lang="nl-NL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dat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cyan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BA7D775F-C633-4CF7-9816-CD7AFD33DC9B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FFFEDF25-05AB-456B-B3F0-254CBFC73639}" type="datetime1">
              <a:rPr lang="nl-NL"/>
              <a:pPr/>
              <a:t>27-8-2013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dat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9" name="Picture 3" descr="cyan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0C1B916E-0495-4683-89EF-F7E142F11BB8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3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D6F115FC-D64B-43F4-938F-820B010B00BD}" type="datetime1">
              <a:rPr lang="nl-NL"/>
              <a:pPr/>
              <a:t>27-8-2013</a:t>
            </a:fld>
            <a:endParaRPr lang="nl-NL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619250"/>
            <a:ext cx="5713412" cy="2038350"/>
          </a:xfrm>
        </p:spPr>
        <p:txBody>
          <a:bodyPr>
            <a:noAutofit/>
          </a:bodyPr>
          <a:lstStyle/>
          <a:p>
            <a:r>
              <a:rPr lang="en-US" dirty="0"/>
              <a:t>Aligning Event Logs and Process Models for Multi-perspective Conformance Checking: </a:t>
            </a:r>
            <a:r>
              <a:rPr lang="en-US" sz="2800" dirty="0"/>
              <a:t>An Approach Based on </a:t>
            </a:r>
            <a:r>
              <a:rPr lang="en-US" sz="2800" dirty="0" smtClean="0"/>
              <a:t>ILP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5113337" cy="609600"/>
          </a:xfrm>
        </p:spPr>
        <p:txBody>
          <a:bodyPr/>
          <a:lstStyle/>
          <a:p>
            <a:r>
              <a:rPr lang="en-US" sz="2400" u="sng" dirty="0" smtClean="0"/>
              <a:t>Massimiliano de </a:t>
            </a:r>
            <a:r>
              <a:rPr lang="en-US" sz="2400" u="sng" dirty="0" smtClean="0"/>
              <a:t>Leoni</a:t>
            </a:r>
          </a:p>
          <a:p>
            <a:r>
              <a:rPr lang="it-IT" sz="2400" dirty="0" smtClean="0"/>
              <a:t>Wil M. P. van der Aalst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9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 of alignments: some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134585" y="1326178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S {z=10,y=0}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A{x=1}</a:t>
            </a:r>
            <a:r>
              <a:rPr lang="en-US" dirty="0" smtClean="0">
                <a:latin typeface="+mn-lt"/>
              </a:rPr>
              <a:t>  –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C{y=11}</a:t>
            </a:r>
            <a:r>
              <a:rPr lang="en-US" dirty="0" smtClean="0">
                <a:latin typeface="+mn-lt"/>
              </a:rPr>
              <a:t> – E –  </a:t>
            </a:r>
            <a:r>
              <a:rPr lang="en-US" dirty="0" smtClean="0">
                <a:solidFill>
                  <a:srgbClr val="FF0000"/>
                </a:solidFill>
              </a:rPr>
              <a:t>A{x=3}</a:t>
            </a:r>
            <a:r>
              <a:rPr lang="en-US" dirty="0" smtClean="0"/>
              <a:t> –    </a:t>
            </a:r>
            <a:r>
              <a:rPr lang="en-US" dirty="0" smtClean="0">
                <a:solidFill>
                  <a:srgbClr val="FF0000"/>
                </a:solidFill>
              </a:rPr>
              <a:t>B{y=13}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1688068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{z=10,y=0}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A{x=10}</a:t>
            </a:r>
            <a:r>
              <a:rPr lang="en-US" dirty="0" smtClean="0">
                <a:latin typeface="+mn-lt"/>
              </a:rPr>
              <a:t> –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C{y=20}</a:t>
            </a:r>
            <a:r>
              <a:rPr lang="en-US" dirty="0" smtClean="0">
                <a:latin typeface="+mn-lt"/>
              </a:rPr>
              <a:t> – E –  </a:t>
            </a:r>
            <a:r>
              <a:rPr lang="en-US" dirty="0" smtClean="0">
                <a:solidFill>
                  <a:srgbClr val="FF0000"/>
                </a:solidFill>
              </a:rPr>
              <a:t>A{x=10}</a:t>
            </a:r>
            <a:r>
              <a:rPr lang="en-US" dirty="0" smtClean="0"/>
              <a:t> –  </a:t>
            </a:r>
            <a:r>
              <a:rPr lang="en-US" dirty="0" smtClean="0">
                <a:solidFill>
                  <a:srgbClr val="FF0000"/>
                </a:solidFill>
              </a:rPr>
              <a:t>B{y=20}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 </a:t>
            </a:r>
            <a:endParaRPr lang="nl-NL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85" y="2316778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 {z=10,y=0}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A{x=1}</a:t>
            </a:r>
            <a:r>
              <a:rPr lang="en-US" dirty="0" smtClean="0">
                <a:latin typeface="+mn-lt"/>
              </a:rPr>
              <a:t>  –   C{y=11} –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" y="2678668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 {z=1, y=0}</a:t>
            </a:r>
            <a:r>
              <a:rPr lang="en-US" dirty="0" smtClean="0">
                <a:latin typeface="+mn-lt"/>
              </a:rPr>
              <a:t> 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A{x=10}</a:t>
            </a:r>
            <a:r>
              <a:rPr lang="en-US" dirty="0" smtClean="0">
                <a:latin typeface="+mn-lt"/>
              </a:rPr>
              <a:t> –  C{y=11} – E –  </a:t>
            </a:r>
            <a:r>
              <a:rPr lang="en-US" dirty="0" smtClean="0"/>
              <a:t>A{x=3} –    B{y=13} -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 </a:t>
            </a:r>
            <a:endParaRPr lang="nl-NL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91" y="3154978"/>
            <a:ext cx="898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</a:t>
            </a:r>
            <a:r>
              <a:rPr lang="en-US" dirty="0">
                <a:latin typeface="+mn-lt"/>
              </a:rPr>
              <a:t>S {z=10,y=0} – A{x=1}  </a:t>
            </a:r>
            <a:r>
              <a:rPr lang="en-US" dirty="0" smtClean="0">
                <a:latin typeface="+mn-lt"/>
              </a:rPr>
              <a:t>–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C{y=11}</a:t>
            </a:r>
            <a:r>
              <a:rPr lang="en-US" dirty="0" smtClean="0">
                <a:latin typeface="+mn-lt"/>
              </a:rPr>
              <a:t> –                 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516868"/>
            <a:ext cx="9022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 {z=1, y=0}  – </a:t>
            </a:r>
            <a:r>
              <a:rPr lang="en-US" dirty="0" smtClean="0">
                <a:latin typeface="+mn-lt"/>
              </a:rPr>
              <a:t>A{x=1} –                  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B{y=11}</a:t>
            </a:r>
            <a:r>
              <a:rPr lang="en-US" dirty="0" smtClean="0">
                <a:latin typeface="+mn-lt"/>
              </a:rPr>
              <a:t> – E –  </a:t>
            </a:r>
            <a:r>
              <a:rPr lang="en-US" dirty="0" smtClean="0"/>
              <a:t>A{x=3} –    B{y=13} -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 </a:t>
            </a:r>
            <a:endParaRPr lang="nl-NL" dirty="0">
              <a:latin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3938" y="3886200"/>
            <a:ext cx="5241468" cy="2819888"/>
            <a:chOff x="63938" y="3124200"/>
            <a:chExt cx="6129558" cy="3594815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3402208"/>
              <a:ext cx="5964896" cy="2934345"/>
              <a:chOff x="406229" y="2659361"/>
              <a:chExt cx="7683952" cy="381763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339753" y="5088878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53280" y="3939525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53279" y="5934075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9077" y="5091954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S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10488" y="5038627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F</a:t>
                </a:r>
                <a:endParaRPr lang="en-US" sz="1200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0200" y="5220260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8" name="Straight Connector 17"/>
              <p:cNvCxnSpPr>
                <a:stCxn id="15" idx="3"/>
                <a:endCxn id="17" idx="2"/>
              </p:cNvCxnSpPr>
              <p:nvPr/>
            </p:nvCxnSpPr>
            <p:spPr>
              <a:xfrm flipV="1">
                <a:off x="968985" y="5359837"/>
                <a:ext cx="631215" cy="3580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6"/>
                <a:endCxn id="12" idx="1"/>
              </p:cNvCxnSpPr>
              <p:nvPr/>
            </p:nvCxnSpPr>
            <p:spPr>
              <a:xfrm>
                <a:off x="1905000" y="5359837"/>
                <a:ext cx="434753" cy="504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73"/>
              <p:cNvCxnSpPr>
                <a:stCxn id="22" idx="0"/>
                <a:endCxn id="25" idx="3"/>
              </p:cNvCxnSpPr>
              <p:nvPr/>
            </p:nvCxnSpPr>
            <p:spPr>
              <a:xfrm rot="16200000" flipV="1">
                <a:off x="3773092" y="3687477"/>
                <a:ext cx="2241362" cy="728055"/>
              </a:xfrm>
              <a:prstGeom prst="bentConnector2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74"/>
              <p:cNvCxnSpPr>
                <a:stCxn id="22" idx="6"/>
                <a:endCxn id="16" idx="1"/>
              </p:cNvCxnSpPr>
              <p:nvPr/>
            </p:nvCxnSpPr>
            <p:spPr>
              <a:xfrm flipV="1">
                <a:off x="5410200" y="5310090"/>
                <a:ext cx="1300288" cy="16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5105400" y="5172186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23" name="Straight Connector 22"/>
              <p:cNvCxnSpPr>
                <a:stCxn id="14" idx="3"/>
                <a:endCxn id="22" idx="3"/>
              </p:cNvCxnSpPr>
              <p:nvPr/>
            </p:nvCxnSpPr>
            <p:spPr>
              <a:xfrm flipV="1">
                <a:off x="4513187" y="5410459"/>
                <a:ext cx="636850" cy="795079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3"/>
                <a:endCxn id="22" idx="1"/>
              </p:cNvCxnSpPr>
              <p:nvPr/>
            </p:nvCxnSpPr>
            <p:spPr>
              <a:xfrm>
                <a:off x="4513188" y="4210988"/>
                <a:ext cx="636849" cy="1002079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3969837" y="2659361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Trebuchet MS"/>
                  </a:rPr>
                  <a:t>E</a:t>
                </a:r>
                <a:endParaRPr lang="en-US" sz="1200" dirty="0"/>
              </a:p>
            </p:txBody>
          </p:sp>
          <p:cxnSp>
            <p:nvCxnSpPr>
              <p:cNvPr id="26" name="Straight Connector 112"/>
              <p:cNvCxnSpPr>
                <a:stCxn id="25" idx="1"/>
                <a:endCxn id="17" idx="0"/>
              </p:cNvCxnSpPr>
              <p:nvPr/>
            </p:nvCxnSpPr>
            <p:spPr>
              <a:xfrm rot="10800000" flipV="1">
                <a:off x="1752601" y="2930824"/>
                <a:ext cx="2217237" cy="2289436"/>
              </a:xfrm>
              <a:prstGeom prst="bentConnector2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99661" y="5359195"/>
                <a:ext cx="327525" cy="5425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3227186" y="5219618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29" name="Straight Connector 28"/>
              <p:cNvCxnSpPr>
                <a:stCxn id="28" idx="4"/>
                <a:endCxn id="14" idx="1"/>
              </p:cNvCxnSpPr>
              <p:nvPr/>
            </p:nvCxnSpPr>
            <p:spPr>
              <a:xfrm>
                <a:off x="3379586" y="5498772"/>
                <a:ext cx="573693" cy="706766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0"/>
                <a:endCxn id="13" idx="1"/>
              </p:cNvCxnSpPr>
              <p:nvPr/>
            </p:nvCxnSpPr>
            <p:spPr>
              <a:xfrm flipV="1">
                <a:off x="3379586" y="4210988"/>
                <a:ext cx="573694" cy="1008630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 rot="16200000">
                <a:off x="7798204" y="5155819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32" name="Straight Connector 31"/>
              <p:cNvCxnSpPr>
                <a:stCxn id="16" idx="3"/>
                <a:endCxn id="31" idx="0"/>
              </p:cNvCxnSpPr>
              <p:nvPr/>
            </p:nvCxnSpPr>
            <p:spPr>
              <a:xfrm flipV="1">
                <a:off x="7270396" y="5295396"/>
                <a:ext cx="540631" cy="14694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/>
              <p:cNvSpPr/>
              <p:nvPr/>
            </p:nvSpPr>
            <p:spPr>
              <a:xfrm>
                <a:off x="2404361" y="3467558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524000" y="5986462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Y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>
                <a:endCxn id="33" idx="2"/>
              </p:cNvCxnSpPr>
              <p:nvPr/>
            </p:nvCxnSpPr>
            <p:spPr>
              <a:xfrm flipV="1">
                <a:off x="2622045" y="3958096"/>
                <a:ext cx="29966" cy="1133154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34" idx="1"/>
              </p:cNvCxnSpPr>
              <p:nvPr/>
            </p:nvCxnSpPr>
            <p:spPr>
              <a:xfrm>
                <a:off x="679785" y="5618737"/>
                <a:ext cx="844215" cy="612994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4" idx="1"/>
                <a:endCxn id="34" idx="3"/>
              </p:cNvCxnSpPr>
              <p:nvPr/>
            </p:nvCxnSpPr>
            <p:spPr>
              <a:xfrm flipH="1">
                <a:off x="2019300" y="6205538"/>
                <a:ext cx="1933979" cy="26193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659257" y="4527381"/>
                <a:ext cx="20528" cy="542300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/>
              <p:cNvSpPr/>
              <p:nvPr/>
            </p:nvSpPr>
            <p:spPr>
              <a:xfrm>
                <a:off x="406229" y="4018547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Z</a:t>
                </a:r>
                <a:endParaRPr lang="en-US" sz="1200" dirty="0"/>
              </a:p>
            </p:txBody>
          </p:sp>
          <p:cxnSp>
            <p:nvCxnSpPr>
              <p:cNvPr id="40" name="Straight Connector 80"/>
              <p:cNvCxnSpPr>
                <a:endCxn id="34" idx="3"/>
              </p:cNvCxnSpPr>
              <p:nvPr/>
            </p:nvCxnSpPr>
            <p:spPr>
              <a:xfrm rot="5400000">
                <a:off x="2270481" y="4257904"/>
                <a:ext cx="1722646" cy="2225008"/>
              </a:xfrm>
              <a:prstGeom prst="curvedConnector2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76200" y="5740777"/>
              <a:ext cx="783433" cy="318216"/>
              <a:chOff x="4267253" y="3606531"/>
              <a:chExt cx="783433" cy="318216"/>
            </a:xfrm>
          </p:grpSpPr>
          <p:sp>
            <p:nvSpPr>
              <p:cNvPr id="42" name="Rectangle 17"/>
              <p:cNvSpPr>
                <a:spLocks noChangeArrowheads="1"/>
              </p:cNvSpPr>
              <p:nvPr/>
            </p:nvSpPr>
            <p:spPr bwMode="auto">
              <a:xfrm>
                <a:off x="4267253" y="3610862"/>
                <a:ext cx="380920" cy="31388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 b="1" dirty="0">
                    <a:solidFill>
                      <a:schemeClr val="tx2"/>
                    </a:solidFill>
                  </a:rPr>
                  <a:t> </a:t>
                </a:r>
                <a:r>
                  <a:rPr lang="it-IT" sz="1000" b="1" dirty="0" smtClean="0">
                    <a:solidFill>
                      <a:schemeClr val="tx2"/>
                    </a:solidFill>
                  </a:rPr>
                  <a:t>3 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Rectangle 17"/>
              <p:cNvSpPr>
                <a:spLocks noChangeArrowheads="1"/>
              </p:cNvSpPr>
              <p:nvPr/>
            </p:nvSpPr>
            <p:spPr bwMode="auto">
              <a:xfrm>
                <a:off x="4669766" y="3606531"/>
                <a:ext cx="380920" cy="3138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000" b="1" dirty="0"/>
                  <a:t> </a:t>
                </a:r>
                <a:r>
                  <a:rPr lang="it-IT" sz="1000" b="1" dirty="0" smtClean="0"/>
                  <a:t>2 </a:t>
                </a:r>
                <a:endParaRPr lang="en-US" sz="1000" b="1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580563" y="5718292"/>
              <a:ext cx="783433" cy="318216"/>
              <a:chOff x="4267253" y="3606531"/>
              <a:chExt cx="783433" cy="318216"/>
            </a:xfrm>
          </p:grpSpPr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4267253" y="3610862"/>
                <a:ext cx="339679" cy="31388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 b="1" dirty="0">
                    <a:solidFill>
                      <a:schemeClr val="tx2"/>
                    </a:solidFill>
                  </a:rPr>
                  <a:t> </a:t>
                </a:r>
                <a:r>
                  <a:rPr lang="it-IT" sz="1000" b="1" dirty="0" smtClean="0">
                    <a:solidFill>
                      <a:schemeClr val="tx2"/>
                    </a:solidFill>
                  </a:rPr>
                  <a:t>3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/>
            </p:nvSpPr>
            <p:spPr bwMode="auto">
              <a:xfrm>
                <a:off x="4669766" y="3606531"/>
                <a:ext cx="380920" cy="3138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000" b="1" dirty="0"/>
                  <a:t> </a:t>
                </a:r>
                <a:r>
                  <a:rPr lang="it-IT" sz="1000" b="1" dirty="0" smtClean="0"/>
                  <a:t>2 </a:t>
                </a:r>
                <a:endParaRPr lang="en-US" sz="1000" b="1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895600" y="3124200"/>
              <a:ext cx="783433" cy="318216"/>
              <a:chOff x="4267253" y="3606531"/>
              <a:chExt cx="783433" cy="318216"/>
            </a:xfrm>
          </p:grpSpPr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4267253" y="3610862"/>
                <a:ext cx="380920" cy="31388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 b="1" dirty="0">
                    <a:solidFill>
                      <a:schemeClr val="tx2"/>
                    </a:solidFill>
                  </a:rPr>
                  <a:t> 3</a:t>
                </a:r>
                <a:r>
                  <a:rPr lang="it-IT" sz="1000" b="1" dirty="0" smtClean="0">
                    <a:solidFill>
                      <a:schemeClr val="tx2"/>
                    </a:solidFill>
                  </a:rPr>
                  <a:t> 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Rectangle 17"/>
              <p:cNvSpPr>
                <a:spLocks noChangeArrowheads="1"/>
              </p:cNvSpPr>
              <p:nvPr/>
            </p:nvSpPr>
            <p:spPr bwMode="auto">
              <a:xfrm>
                <a:off x="4669766" y="3606531"/>
                <a:ext cx="380920" cy="3138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000" b="1" dirty="0"/>
                  <a:t> </a:t>
                </a:r>
                <a:r>
                  <a:rPr lang="it-IT" sz="1000" b="1" dirty="0" smtClean="0"/>
                  <a:t>2 </a:t>
                </a:r>
                <a:endParaRPr lang="en-US" sz="1000" b="1" dirty="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831295" y="4077313"/>
              <a:ext cx="783433" cy="318215"/>
              <a:chOff x="4267253" y="3606531"/>
              <a:chExt cx="783433" cy="318215"/>
            </a:xfrm>
          </p:grpSpPr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4267253" y="3610862"/>
                <a:ext cx="380920" cy="3138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 b="1" dirty="0">
                    <a:solidFill>
                      <a:schemeClr val="tx2"/>
                    </a:solidFill>
                  </a:rPr>
                  <a:t> 3</a:t>
                </a:r>
                <a:r>
                  <a:rPr lang="it-IT" sz="1000" b="1" dirty="0" smtClean="0">
                    <a:solidFill>
                      <a:schemeClr val="tx2"/>
                    </a:solidFill>
                  </a:rPr>
                  <a:t> 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4669766" y="3606531"/>
                <a:ext cx="380920" cy="3138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000" b="1" dirty="0"/>
                  <a:t> </a:t>
                </a:r>
                <a:r>
                  <a:rPr lang="it-IT" sz="1000" b="1" dirty="0" smtClean="0"/>
                  <a:t>2 </a:t>
                </a:r>
                <a:endParaRPr lang="en-US" sz="1000" b="1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831295" y="6400800"/>
              <a:ext cx="783433" cy="318215"/>
              <a:chOff x="4267253" y="3606531"/>
              <a:chExt cx="783433" cy="318215"/>
            </a:xfrm>
          </p:grpSpPr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>
                <a:off x="4267253" y="3610862"/>
                <a:ext cx="380920" cy="3138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 b="1" dirty="0">
                    <a:solidFill>
                      <a:schemeClr val="tx2"/>
                    </a:solidFill>
                  </a:rPr>
                  <a:t> </a:t>
                </a:r>
                <a:r>
                  <a:rPr lang="it-IT" sz="1000" b="1" dirty="0" smtClean="0">
                    <a:solidFill>
                      <a:schemeClr val="tx2"/>
                    </a:solidFill>
                  </a:rPr>
                  <a:t>3 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Rectangle 17"/>
              <p:cNvSpPr>
                <a:spLocks noChangeArrowheads="1"/>
              </p:cNvSpPr>
              <p:nvPr/>
            </p:nvSpPr>
            <p:spPr bwMode="auto">
              <a:xfrm>
                <a:off x="4669766" y="3606531"/>
                <a:ext cx="380920" cy="3138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000" b="1" dirty="0"/>
                  <a:t> 3</a:t>
                </a:r>
                <a:r>
                  <a:rPr lang="it-IT" sz="1000" b="1" dirty="0" smtClean="0"/>
                  <a:t> </a:t>
                </a:r>
                <a:endParaRPr lang="en-US" sz="1000" b="1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971660" y="4914342"/>
              <a:ext cx="783433" cy="318216"/>
              <a:chOff x="4267253" y="3606531"/>
              <a:chExt cx="783433" cy="318216"/>
            </a:xfrm>
          </p:grpSpPr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4267253" y="3610862"/>
                <a:ext cx="380920" cy="313885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it-IT" sz="1000" b="1" dirty="0">
                    <a:solidFill>
                      <a:schemeClr val="tx2"/>
                    </a:solidFill>
                  </a:rPr>
                  <a:t> </a:t>
                </a:r>
                <a:r>
                  <a:rPr lang="it-IT" sz="1000" b="1" dirty="0" smtClean="0">
                    <a:solidFill>
                      <a:schemeClr val="tx2"/>
                    </a:solidFill>
                  </a:rPr>
                  <a:t>3 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4669766" y="3606531"/>
                <a:ext cx="380920" cy="31388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000" b="1" dirty="0"/>
                  <a:t> </a:t>
                </a:r>
                <a:r>
                  <a:rPr lang="it-IT" sz="1000" b="1" dirty="0" smtClean="0"/>
                  <a:t>2 </a:t>
                </a:r>
                <a:endParaRPr lang="en-US" sz="1000" b="1" dirty="0"/>
              </a:p>
            </p:txBody>
          </p:sp>
        </p:grp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63938" y="4146536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1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63598" y="4146536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1638208" y="3716052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1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2037868" y="3716052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910455" y="6400800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1310115" y="6400800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6" name="Flowchart: Connector 65"/>
          <p:cNvSpPr/>
          <p:nvPr/>
        </p:nvSpPr>
        <p:spPr>
          <a:xfrm>
            <a:off x="8001000" y="1382110"/>
            <a:ext cx="609600" cy="611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8</a:t>
            </a:r>
            <a:endParaRPr lang="en-US" dirty="0"/>
          </a:p>
        </p:txBody>
      </p:sp>
      <p:sp>
        <p:nvSpPr>
          <p:cNvPr id="67" name="Flowchart: Connector 66"/>
          <p:cNvSpPr/>
          <p:nvPr/>
        </p:nvSpPr>
        <p:spPr>
          <a:xfrm>
            <a:off x="8001000" y="2372710"/>
            <a:ext cx="609600" cy="611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  <a:endParaRPr lang="en-US" dirty="0"/>
          </a:p>
        </p:txBody>
      </p:sp>
      <p:sp>
        <p:nvSpPr>
          <p:cNvPr id="68" name="Flowchart: Connector 67"/>
          <p:cNvSpPr/>
          <p:nvPr/>
        </p:nvSpPr>
        <p:spPr>
          <a:xfrm>
            <a:off x="7848600" y="3886200"/>
            <a:ext cx="609600" cy="611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5</a:t>
            </a:r>
            <a:endParaRPr lang="en-US" dirty="0"/>
          </a:p>
        </p:txBody>
      </p:sp>
      <p:sp>
        <p:nvSpPr>
          <p:cNvPr id="69" name="Rounded Rectangular Callout 68"/>
          <p:cNvSpPr/>
          <p:nvPr/>
        </p:nvSpPr>
        <p:spPr>
          <a:xfrm>
            <a:off x="5486400" y="4920984"/>
            <a:ext cx="3333750" cy="1485087"/>
          </a:xfrm>
          <a:prstGeom prst="wedgeRoundRectCallout">
            <a:avLst>
              <a:gd name="adj1" fmla="val -62019"/>
              <a:gd name="adj2" fmla="val -181330"/>
              <a:gd name="adj3" fmla="val 16667"/>
            </a:avLst>
          </a:prstGeom>
          <a:solidFill>
            <a:srgbClr val="FFFF00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 </a:t>
            </a:r>
            <a:r>
              <a:rPr lang="en-US" sz="2400" b="1" i="1" u="sng" dirty="0" smtClean="0">
                <a:solidFill>
                  <a:schemeClr val="tx1"/>
                </a:solidFill>
              </a:rPr>
              <a:t>optimal alignment</a:t>
            </a:r>
            <a:r>
              <a:rPr lang="en-US" sz="2400" b="1" dirty="0" smtClean="0">
                <a:solidFill>
                  <a:schemeClr val="tx1"/>
                </a:solidFill>
              </a:rPr>
              <a:t>: an alignment with the lowest cost</a:t>
            </a:r>
            <a:endParaRPr lang="nl-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15" y="5162490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                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            –  C           – E –  </a:t>
            </a:r>
            <a:r>
              <a:rPr lang="en-US" dirty="0" smtClean="0"/>
              <a:t>A          –    B           - F  </a:t>
            </a:r>
            <a:endParaRPr lang="nl-NL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" y="5172075"/>
            <a:ext cx="8087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{z=1, y=0}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A{x=10} –  C{y=11} – E –  </a:t>
            </a:r>
            <a:r>
              <a:rPr lang="en-US" dirty="0" smtClean="0"/>
              <a:t>A{x=3} –    B{y=13} - F  </a:t>
            </a:r>
            <a:endParaRPr lang="nl-NL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Finding an optimal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1"/>
            <a:ext cx="7994650" cy="8381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Computing the control-flow alignment using existing techniques [1]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95250" y="4800600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S {z=10,y=0}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A{x=1}  –   C{y=11} –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2502932"/>
            <a:ext cx="7994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0">
                <a:solidFill>
                  <a:schemeClr val="tx1"/>
                </a:solidFill>
                <a:latin typeface="+mn-lt"/>
              </a:defRPr>
            </a:lvl2pPr>
            <a:lvl3pPr marL="8096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3pPr>
            <a:lvl4pPr marL="1090613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4pPr>
            <a:lvl5pPr marL="1349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5pPr>
            <a:lvl6pPr marL="18065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it-IT" kern="0" dirty="0" smtClean="0"/>
              <a:t>Enriching the alignment with the data operations. </a:t>
            </a:r>
          </a:p>
          <a:p>
            <a:pPr marL="457200" indent="-457200">
              <a:buFont typeface="+mj-lt"/>
              <a:buAutoNum type="arabicPeriod" startAt="2"/>
            </a:pPr>
            <a:endParaRPr lang="it-IT" kern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5950" y="3171230"/>
            <a:ext cx="7994650" cy="222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0">
                <a:solidFill>
                  <a:schemeClr val="tx1"/>
                </a:solidFill>
                <a:latin typeface="+mn-lt"/>
              </a:defRPr>
            </a:lvl2pPr>
            <a:lvl3pPr marL="8096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3pPr>
            <a:lvl4pPr marL="1090613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4pPr>
            <a:lvl5pPr marL="1349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5pPr>
            <a:lvl6pPr marL="18065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kern="0" dirty="0" smtClean="0"/>
              <a:t>The alignment is enriched, thus minimizing the cost of the alignment</a:t>
            </a:r>
          </a:p>
          <a:p>
            <a:r>
              <a:rPr lang="it-IT" kern="0" dirty="0" smtClean="0"/>
              <a:t>Naturally formulated as an Mixed Integer Linear Program</a:t>
            </a:r>
            <a:endParaRPr lang="en-US" kern="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172200"/>
            <a:ext cx="655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cs typeface="Arial" charset="0"/>
              </a:rPr>
              <a:t>[1]</a:t>
            </a:r>
            <a:r>
              <a:rPr lang="en-US" sz="1400" b="1" dirty="0" smtClean="0">
                <a:cs typeface="Arial" charset="0"/>
              </a:rPr>
              <a:t> A. Adriansyah</a:t>
            </a:r>
            <a:r>
              <a:rPr lang="en-US" sz="1400" b="1" dirty="0">
                <a:cs typeface="Arial" charset="0"/>
              </a:rPr>
              <a:t>, A., </a:t>
            </a:r>
            <a:r>
              <a:rPr lang="en-US" sz="1400" b="1" dirty="0" smtClean="0">
                <a:cs typeface="Arial" charset="0"/>
              </a:rPr>
              <a:t>B. F. van </a:t>
            </a:r>
            <a:r>
              <a:rPr lang="en-US" sz="1400" b="1" dirty="0">
                <a:cs typeface="Arial" charset="0"/>
              </a:rPr>
              <a:t>Dongen, B.F., </a:t>
            </a:r>
            <a:r>
              <a:rPr lang="en-US" sz="1400" b="1" dirty="0" smtClean="0">
                <a:cs typeface="Arial" charset="0"/>
              </a:rPr>
              <a:t>W.M.P. van </a:t>
            </a:r>
            <a:r>
              <a:rPr lang="en-US" sz="1400" b="1" dirty="0">
                <a:cs typeface="Arial" charset="0"/>
              </a:rPr>
              <a:t>der </a:t>
            </a:r>
            <a:r>
              <a:rPr lang="en-US" sz="1400" b="1" dirty="0" err="1" smtClean="0">
                <a:cs typeface="Arial" charset="0"/>
              </a:rPr>
              <a:t>Aalst,W.M.P</a:t>
            </a:r>
            <a:r>
              <a:rPr lang="en-US" sz="1400" b="1" dirty="0" smtClean="0">
                <a:cs typeface="Arial" charset="0"/>
              </a:rPr>
              <a:t>. : </a:t>
            </a:r>
            <a:r>
              <a:rPr lang="en-US" sz="1400" dirty="0">
                <a:cs typeface="Arial" charset="0"/>
              </a:rPr>
              <a:t>Conformance Checking Using </a:t>
            </a:r>
            <a:r>
              <a:rPr lang="en-US" sz="1400" dirty="0" smtClean="0">
                <a:cs typeface="Arial" charset="0"/>
              </a:rPr>
              <a:t>Cost-Based </a:t>
            </a:r>
            <a:r>
              <a:rPr lang="en-US" sz="1400" dirty="0">
                <a:cs typeface="Arial" charset="0"/>
              </a:rPr>
              <a:t>Fitness Analysis. </a:t>
            </a:r>
            <a:r>
              <a:rPr lang="en-US" sz="1400" i="1" dirty="0" smtClean="0">
                <a:cs typeface="Arial" charset="0"/>
              </a:rPr>
              <a:t>IEEE </a:t>
            </a:r>
            <a:r>
              <a:rPr lang="en-US" sz="1400" i="1" dirty="0">
                <a:cs typeface="Arial" charset="0"/>
              </a:rPr>
              <a:t>International Enterprise Distributed Object </a:t>
            </a:r>
            <a:r>
              <a:rPr lang="en-US" sz="1400" i="1" dirty="0" smtClean="0">
                <a:cs typeface="Arial" charset="0"/>
              </a:rPr>
              <a:t>Computing Conference (EDOC 2011)</a:t>
            </a:r>
            <a:endParaRPr kumimoji="0" lang="en-US" sz="7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3" grpId="0" build="p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Construction of the ILP problem : converting guards to ILP constraints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34585" y="1295400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S {z=10,y=0} 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A{x=1}  –   C{y=11} –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250" y="1600200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                   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           –  C           – E –  </a:t>
            </a:r>
            <a:r>
              <a:rPr lang="en-US" dirty="0" smtClean="0"/>
              <a:t>A          –    B           -   F  </a:t>
            </a:r>
            <a:endParaRPr lang="nl-NL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2145268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Variables</a:t>
            </a:r>
            <a:r>
              <a:rPr lang="en-US" dirty="0" smtClean="0">
                <a:latin typeface="+mn-lt"/>
              </a:rPr>
              <a:t>: v</a:t>
            </a:r>
            <a:r>
              <a:rPr lang="en-US" baseline="-25000" dirty="0" smtClean="0">
                <a:latin typeface="+mn-lt"/>
              </a:rPr>
              <a:t>i</a:t>
            </a:r>
            <a:r>
              <a:rPr lang="en-US" dirty="0" smtClean="0"/>
              <a:t> = the i-</a:t>
            </a:r>
            <a:r>
              <a:rPr lang="en-US" dirty="0" err="1" smtClean="0"/>
              <a:t>th</a:t>
            </a:r>
            <a:r>
              <a:rPr lang="en-US" dirty="0" smtClean="0"/>
              <a:t> write operation for variable v</a:t>
            </a:r>
            <a:endParaRPr lang="nl-NL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3350" y="1600200"/>
            <a:ext cx="879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{z=</a:t>
            </a:r>
            <a:r>
              <a:rPr lang="en-US" dirty="0"/>
              <a:t> 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,y=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}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} –  C{y=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>
                <a:latin typeface="+mn-lt"/>
              </a:rPr>
              <a:t>} – E –  </a:t>
            </a:r>
            <a:r>
              <a:rPr lang="en-US" dirty="0" smtClean="0"/>
              <a:t>A{x=</a:t>
            </a:r>
            <a:r>
              <a:rPr lang="en-US" dirty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} –  B{y=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r>
              <a:rPr lang="en-US" dirty="0" smtClean="0"/>
              <a:t>} -   F  </a:t>
            </a:r>
            <a:endParaRPr lang="nl-NL" dirty="0">
              <a:latin typeface="+mn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3938" y="4179991"/>
            <a:ext cx="5241468" cy="2598413"/>
            <a:chOff x="63938" y="3402208"/>
            <a:chExt cx="6129558" cy="3312476"/>
          </a:xfrm>
        </p:grpSpPr>
        <p:grpSp>
          <p:nvGrpSpPr>
            <p:cNvPr id="62" name="Group 61"/>
            <p:cNvGrpSpPr/>
            <p:nvPr/>
          </p:nvGrpSpPr>
          <p:grpSpPr>
            <a:xfrm>
              <a:off x="228600" y="3402208"/>
              <a:ext cx="5964896" cy="2934345"/>
              <a:chOff x="406229" y="2659361"/>
              <a:chExt cx="7683952" cy="3817639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339753" y="5088878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953280" y="3939525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953279" y="5934075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09077" y="5091954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S</a:t>
                </a:r>
                <a:endParaRPr lang="en-US" sz="1200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710488" y="5038627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F</a:t>
                </a:r>
                <a:endParaRPr lang="en-US" sz="12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00200" y="5220260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02" name="Straight Connector 101"/>
              <p:cNvCxnSpPr>
                <a:stCxn id="98" idx="3"/>
                <a:endCxn id="101" idx="2"/>
              </p:cNvCxnSpPr>
              <p:nvPr/>
            </p:nvCxnSpPr>
            <p:spPr>
              <a:xfrm flipV="1">
                <a:off x="968985" y="5359837"/>
                <a:ext cx="631215" cy="3580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1" idx="6"/>
                <a:endCxn id="94" idx="1"/>
              </p:cNvCxnSpPr>
              <p:nvPr/>
            </p:nvCxnSpPr>
            <p:spPr>
              <a:xfrm>
                <a:off x="1905000" y="5359837"/>
                <a:ext cx="434753" cy="504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3"/>
              <p:cNvCxnSpPr>
                <a:stCxn id="106" idx="0"/>
                <a:endCxn id="109" idx="3"/>
              </p:cNvCxnSpPr>
              <p:nvPr/>
            </p:nvCxnSpPr>
            <p:spPr>
              <a:xfrm rot="16200000" flipV="1">
                <a:off x="3773092" y="3687477"/>
                <a:ext cx="2241362" cy="728055"/>
              </a:xfrm>
              <a:prstGeom prst="bentConnector2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74"/>
              <p:cNvCxnSpPr>
                <a:stCxn id="106" idx="6"/>
                <a:endCxn id="100" idx="1"/>
              </p:cNvCxnSpPr>
              <p:nvPr/>
            </p:nvCxnSpPr>
            <p:spPr>
              <a:xfrm flipV="1">
                <a:off x="5410200" y="5310090"/>
                <a:ext cx="1300288" cy="16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5105400" y="5172186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07" name="Straight Connector 106"/>
              <p:cNvCxnSpPr>
                <a:stCxn id="96" idx="3"/>
                <a:endCxn id="106" idx="3"/>
              </p:cNvCxnSpPr>
              <p:nvPr/>
            </p:nvCxnSpPr>
            <p:spPr>
              <a:xfrm flipV="1">
                <a:off x="4513187" y="5410459"/>
                <a:ext cx="636850" cy="795079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95" idx="3"/>
                <a:endCxn id="106" idx="1"/>
              </p:cNvCxnSpPr>
              <p:nvPr/>
            </p:nvCxnSpPr>
            <p:spPr>
              <a:xfrm>
                <a:off x="4513188" y="4210988"/>
                <a:ext cx="636849" cy="1002079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ctangle 108"/>
              <p:cNvSpPr/>
              <p:nvPr/>
            </p:nvSpPr>
            <p:spPr>
              <a:xfrm>
                <a:off x="3969837" y="2659361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Trebuchet MS"/>
                  </a:rPr>
                  <a:t>E</a:t>
                </a:r>
                <a:endParaRPr lang="en-US" sz="1200" dirty="0"/>
              </a:p>
            </p:txBody>
          </p:sp>
          <p:cxnSp>
            <p:nvCxnSpPr>
              <p:cNvPr id="110" name="Straight Connector 112"/>
              <p:cNvCxnSpPr>
                <a:stCxn id="109" idx="1"/>
                <a:endCxn id="101" idx="0"/>
              </p:cNvCxnSpPr>
              <p:nvPr/>
            </p:nvCxnSpPr>
            <p:spPr>
              <a:xfrm rot="10800000" flipV="1">
                <a:off x="1752601" y="2930824"/>
                <a:ext cx="2217237" cy="2289436"/>
              </a:xfrm>
              <a:prstGeom prst="bentConnector2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899661" y="5359195"/>
                <a:ext cx="327525" cy="5425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3227186" y="5219618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14" name="Straight Connector 113"/>
              <p:cNvCxnSpPr>
                <a:stCxn id="112" idx="4"/>
                <a:endCxn id="96" idx="1"/>
              </p:cNvCxnSpPr>
              <p:nvPr/>
            </p:nvCxnSpPr>
            <p:spPr>
              <a:xfrm>
                <a:off x="3379586" y="5498772"/>
                <a:ext cx="573693" cy="706766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2" idx="0"/>
                <a:endCxn id="95" idx="1"/>
              </p:cNvCxnSpPr>
              <p:nvPr/>
            </p:nvCxnSpPr>
            <p:spPr>
              <a:xfrm flipV="1">
                <a:off x="3379586" y="4210988"/>
                <a:ext cx="573694" cy="1008630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 rot="16200000">
                <a:off x="7798204" y="5155819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17" name="Straight Connector 116"/>
              <p:cNvCxnSpPr>
                <a:stCxn id="100" idx="3"/>
                <a:endCxn id="116" idx="0"/>
              </p:cNvCxnSpPr>
              <p:nvPr/>
            </p:nvCxnSpPr>
            <p:spPr>
              <a:xfrm flipV="1">
                <a:off x="7270396" y="5295396"/>
                <a:ext cx="540631" cy="14694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ounded Rectangle 117"/>
              <p:cNvSpPr/>
              <p:nvPr/>
            </p:nvSpPr>
            <p:spPr>
              <a:xfrm>
                <a:off x="2404361" y="3467558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1524000" y="5986462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Y</a:t>
                </a:r>
                <a:endParaRPr lang="en-US" sz="1200" dirty="0"/>
              </a:p>
            </p:txBody>
          </p:sp>
          <p:cxnSp>
            <p:nvCxnSpPr>
              <p:cNvPr id="120" name="Straight Connector 119"/>
              <p:cNvCxnSpPr>
                <a:endCxn id="118" idx="2"/>
              </p:cNvCxnSpPr>
              <p:nvPr/>
            </p:nvCxnSpPr>
            <p:spPr>
              <a:xfrm flipV="1">
                <a:off x="2622045" y="3958096"/>
                <a:ext cx="29966" cy="1133154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endCxn id="119" idx="1"/>
              </p:cNvCxnSpPr>
              <p:nvPr/>
            </p:nvCxnSpPr>
            <p:spPr>
              <a:xfrm>
                <a:off x="679785" y="5618737"/>
                <a:ext cx="844215" cy="612994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96" idx="1"/>
                <a:endCxn id="119" idx="3"/>
              </p:cNvCxnSpPr>
              <p:nvPr/>
            </p:nvCxnSpPr>
            <p:spPr>
              <a:xfrm flipH="1">
                <a:off x="2019300" y="6205538"/>
                <a:ext cx="1933979" cy="26193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659257" y="4527381"/>
                <a:ext cx="20528" cy="542300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ounded Rectangle 123"/>
              <p:cNvSpPr/>
              <p:nvPr/>
            </p:nvSpPr>
            <p:spPr>
              <a:xfrm>
                <a:off x="406229" y="4018547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Z</a:t>
                </a:r>
                <a:endParaRPr lang="en-US" sz="1200" dirty="0"/>
              </a:p>
            </p:txBody>
          </p:sp>
          <p:cxnSp>
            <p:nvCxnSpPr>
              <p:cNvPr id="125" name="Straight Connector 80"/>
              <p:cNvCxnSpPr>
                <a:endCxn id="119" idx="3"/>
              </p:cNvCxnSpPr>
              <p:nvPr/>
            </p:nvCxnSpPr>
            <p:spPr>
              <a:xfrm rot="5400000">
                <a:off x="2270481" y="4257904"/>
                <a:ext cx="1722646" cy="2225008"/>
              </a:xfrm>
              <a:prstGeom prst="curvedConnector2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63938" y="4146536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1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463598" y="4146536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1638208" y="3716052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1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2037868" y="3716052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910455" y="6400800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1310115" y="6400800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876861" y="4654098"/>
            <a:ext cx="164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x &lt;= 10 and y’ &gt;=y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53155" y="6478003"/>
            <a:ext cx="1699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x &gt;= 10 and y’ &gt;= y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4105406" y="5303465"/>
            <a:ext cx="99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 &lt;= x+z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477000" y="2628633"/>
            <a:ext cx="272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...</a:t>
            </a:r>
            <a:endParaRPr lang="en-US" sz="2400" dirty="0" smtClean="0"/>
          </a:p>
        </p:txBody>
      </p:sp>
      <p:sp>
        <p:nvSpPr>
          <p:cNvPr id="129" name="TextBox 128"/>
          <p:cNvSpPr txBox="1"/>
          <p:nvPr/>
        </p:nvSpPr>
        <p:spPr>
          <a:xfrm>
            <a:off x="2286263" y="3883223"/>
            <a:ext cx="99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 </a:t>
            </a:r>
            <a:r>
              <a:rPr lang="it-IT" sz="1400" dirty="0"/>
              <a:t>&gt;</a:t>
            </a:r>
            <a:r>
              <a:rPr lang="it-IT" sz="1400" dirty="0" smtClean="0"/>
              <a:t>= x+z</a:t>
            </a:r>
            <a:endParaRPr lang="en-US" sz="1400" dirty="0"/>
          </a:p>
        </p:txBody>
      </p:sp>
      <p:sp>
        <p:nvSpPr>
          <p:cNvPr id="7" name="Left Brace 6"/>
          <p:cNvSpPr/>
          <p:nvPr/>
        </p:nvSpPr>
        <p:spPr>
          <a:xfrm>
            <a:off x="5943600" y="2514600"/>
            <a:ext cx="533400" cy="2632775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3161" y="3040011"/>
                <a:ext cx="2461764" cy="2289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 smtClean="0"/>
                        <m:t>y</m:t>
                      </m:r>
                      <m:r>
                        <m:rPr>
                          <m:nor/>
                        </m:rPr>
                        <a:rPr lang="es-ES" baseline="-25000" dirty="0" smtClean="0"/>
                        <m:t>2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s-ES" b="0" i="0" dirty="0" smtClean="0"/>
                        <m:t>x</m:t>
                      </m:r>
                      <m:r>
                        <m:rPr>
                          <m:nor/>
                        </m:rPr>
                        <a:rPr lang="es-ES" baseline="-25000" dirty="0"/>
                        <m:t>2</m:t>
                      </m:r>
                      <m:r>
                        <a:rPr lang="es-ES" i="1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s-ES" b="0" i="0" dirty="0" smtClean="0"/>
                        <m:t>z</m:t>
                      </m:r>
                      <m:r>
                        <m:rPr>
                          <m:nor/>
                        </m:rPr>
                        <a:rPr lang="es-ES" b="0" i="0" baseline="-25000" dirty="0" smtClean="0"/>
                        <m:t>1</m:t>
                      </m:r>
                    </m:oMath>
                  </m:oMathPara>
                </a14:m>
                <a:endParaRPr lang="es-ES" b="0" i="0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/>
                        <m:t>y</m:t>
                      </m:r>
                      <m:r>
                        <m:rPr>
                          <m:nor/>
                        </m:rPr>
                        <a:rPr lang="es-ES" b="0" i="0" baseline="-25000" dirty="0" smtClean="0"/>
                        <m:t>3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s-ES" dirty="0"/>
                        <m:t>y</m:t>
                      </m:r>
                      <m:r>
                        <m:rPr>
                          <m:nor/>
                        </m:rPr>
                        <a:rPr lang="es-ES" baseline="-25000" dirty="0"/>
                        <m:t>2</m:t>
                      </m:r>
                    </m:oMath>
                  </m:oMathPara>
                </a14:m>
                <a:endParaRPr lang="es-ES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/>
                        <m:t>x</m:t>
                      </m:r>
                      <m:r>
                        <m:rPr>
                          <m:nor/>
                        </m:rPr>
                        <a:rPr lang="es-ES" baseline="-25000" dirty="0"/>
                        <m:t>1</m:t>
                      </m:r>
                      <m:r>
                        <a:rPr lang="es-E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s-ES" i="1">
                          <a:latin typeface="Cambria Math"/>
                        </a:rPr>
                        <m:t> 10</m:t>
                      </m:r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b="0" i="0" dirty="0" smtClean="0"/>
                        <m:t>x</m:t>
                      </m:r>
                      <m:r>
                        <m:rPr>
                          <m:nor/>
                        </m:rPr>
                        <a:rPr lang="es-ES" baseline="-25000" dirty="0"/>
                        <m:t>2</m:t>
                      </m:r>
                      <m:r>
                        <a:rPr lang="es-E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s-ES" i="1">
                          <a:latin typeface="Cambria Math"/>
                        </a:rPr>
                        <m:t> 10</m:t>
                      </m:r>
                    </m:oMath>
                  </m:oMathPara>
                </a14:m>
                <a:endParaRPr lang="es-E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dirty="0"/>
                        <m:t>y</m:t>
                      </m:r>
                      <m:r>
                        <m:rPr>
                          <m:nor/>
                        </m:rPr>
                        <a:rPr lang="es-ES" baseline="-25000" dirty="0"/>
                        <m:t>2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s-ES" dirty="0"/>
                        <m:t>x</m:t>
                      </m:r>
                      <m:r>
                        <m:rPr>
                          <m:nor/>
                        </m:rPr>
                        <a:rPr lang="es-ES" baseline="-25000" dirty="0"/>
                        <m:t>1</m:t>
                      </m:r>
                      <m:r>
                        <a:rPr lang="es-ES" i="1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s-ES" b="0" i="0" dirty="0" smtClean="0"/>
                        <m:t>z</m:t>
                      </m:r>
                      <m:r>
                        <m:rPr>
                          <m:nor/>
                        </m:rPr>
                        <a:rPr lang="es-ES" baseline="-25000" dirty="0"/>
                        <m:t>1</m:t>
                      </m:r>
                    </m:oMath>
                  </m:oMathPara>
                </a14:m>
                <a:endParaRPr lang="it-IT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b="0" i="0" dirty="0" smtClean="0"/>
                        <m:t>y</m:t>
                      </m:r>
                      <m:r>
                        <m:rPr>
                          <m:nor/>
                        </m:rPr>
                        <a:rPr lang="es-ES" b="0" i="0" baseline="-25000" dirty="0" smtClean="0"/>
                        <m:t>2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𝑦</m:t>
                      </m:r>
                      <m:r>
                        <a:rPr lang="es-E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r>
                  <a:rPr lang="es-ES" dirty="0" smtClean="0"/>
                  <a:t>x</a:t>
                </a:r>
                <a:r>
                  <a:rPr lang="es-ES" baseline="-25000" dirty="0" smtClean="0"/>
                  <a:t>1</a:t>
                </a:r>
                <a:r>
                  <a:rPr lang="es-ES" dirty="0"/>
                  <a:t>, x</a:t>
                </a:r>
                <a:r>
                  <a:rPr lang="es-ES" baseline="-25000" dirty="0"/>
                  <a:t>2</a:t>
                </a:r>
                <a:r>
                  <a:rPr lang="es-ES" dirty="0"/>
                  <a:t>, y</a:t>
                </a:r>
                <a:r>
                  <a:rPr lang="es-ES" baseline="-25000" dirty="0"/>
                  <a:t>1</a:t>
                </a:r>
                <a:r>
                  <a:rPr lang="es-ES" dirty="0"/>
                  <a:t>, y</a:t>
                </a:r>
                <a:r>
                  <a:rPr lang="es-ES" baseline="-25000" dirty="0"/>
                  <a:t>2</a:t>
                </a:r>
                <a:r>
                  <a:rPr lang="es-ES" dirty="0"/>
                  <a:t>, y</a:t>
                </a:r>
                <a:r>
                  <a:rPr lang="es-ES" baseline="-25000" dirty="0"/>
                  <a:t>3</a:t>
                </a:r>
                <a:r>
                  <a:rPr lang="es-ES" dirty="0"/>
                  <a:t>, z</a:t>
                </a:r>
                <a:r>
                  <a:rPr lang="es-ES" baseline="-25000" dirty="0"/>
                  <a:t>1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/>
                      </a:rPr>
                      <m:t> 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E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s-E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61" y="3040011"/>
                <a:ext cx="2461764" cy="2289281"/>
              </a:xfrm>
              <a:prstGeom prst="rect">
                <a:avLst/>
              </a:prstGeom>
              <a:blipFill rotWithShape="1">
                <a:blip r:embed="rId3"/>
                <a:stretch>
                  <a:fillRect l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/>
      <p:bldP spid="57" grpId="0"/>
      <p:bldP spid="2" grpId="0"/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Construction of the ILP problem : the objective function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34585" y="1295400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S {z=10,y=0} 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A{x=1}  –   C{y=11} –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2400" y="2145268"/>
                <a:ext cx="8896350" cy="85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lang="en-US" b="1" dirty="0" smtClean="0">
                    <a:latin typeface="+mn-lt"/>
                  </a:rPr>
                  <a:t>Additional variables</a:t>
                </a:r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value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assigned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v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it-IT" baseline="-25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same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as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i="0">
                                  <a:latin typeface="Cambria Math"/>
                                </a:rPr>
                                <m:t>corresponding</m:t>
                              </m:r>
                              <m:r>
                                <m:rPr>
                                  <m:nor/>
                                </m:rPr>
                                <a:rPr lang="it-IT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m:rPr>
                                  <m:nor/>
                                </m:rPr>
                                <a:rPr lang="it-IT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it-IT" b="0" i="0" smtClean="0">
                                  <a:latin typeface="Cambria Math"/>
                                </a:rPr>
                                <m:t>event</m:t>
                              </m:r>
                              <m:r>
                                <m:rPr>
                                  <m:nor/>
                                </m:rPr>
                                <a:rPr lang="it-IT" b="0" i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nl-NL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45268"/>
                <a:ext cx="8896350" cy="852028"/>
              </a:xfrm>
              <a:prstGeom prst="rect">
                <a:avLst/>
              </a:prstGeom>
              <a:blipFill rotWithShape="1">
                <a:blip r:embed="rId3"/>
                <a:stretch>
                  <a:fillRect l="-548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14300" y="1600200"/>
            <a:ext cx="879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{z=</a:t>
            </a:r>
            <a:r>
              <a:rPr lang="en-US" dirty="0"/>
              <a:t> 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,y=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}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} –  C{y=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>
                <a:latin typeface="+mn-lt"/>
              </a:rPr>
              <a:t>} – E –  </a:t>
            </a:r>
            <a:r>
              <a:rPr lang="en-US" dirty="0" smtClean="0"/>
              <a:t>A{x=</a:t>
            </a:r>
            <a:r>
              <a:rPr lang="en-US" dirty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} –  B{y=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r>
              <a:rPr lang="en-US" dirty="0" smtClean="0"/>
              <a:t>} -   F  </a:t>
            </a:r>
            <a:endParaRPr lang="nl-NL" dirty="0">
              <a:latin typeface="+mn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3938" y="4179991"/>
            <a:ext cx="5241468" cy="2598413"/>
            <a:chOff x="63938" y="3402208"/>
            <a:chExt cx="6129558" cy="3312476"/>
          </a:xfrm>
        </p:grpSpPr>
        <p:grpSp>
          <p:nvGrpSpPr>
            <p:cNvPr id="62" name="Group 61"/>
            <p:cNvGrpSpPr/>
            <p:nvPr/>
          </p:nvGrpSpPr>
          <p:grpSpPr>
            <a:xfrm>
              <a:off x="228600" y="3402208"/>
              <a:ext cx="5964896" cy="2934345"/>
              <a:chOff x="406229" y="2659361"/>
              <a:chExt cx="7683952" cy="3817639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339753" y="5088878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A</a:t>
                </a:r>
                <a:endParaRPr lang="en-US" sz="12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953280" y="3939525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B</a:t>
                </a:r>
                <a:endParaRPr lang="en-US" sz="12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953279" y="5934075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C</a:t>
                </a:r>
                <a:endParaRPr lang="en-US" sz="12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09077" y="5091954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S</a:t>
                </a:r>
                <a:endParaRPr lang="en-US" sz="1200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710488" y="5038627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F</a:t>
                </a:r>
                <a:endParaRPr lang="en-US" sz="1200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00200" y="5220260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02" name="Straight Connector 101"/>
              <p:cNvCxnSpPr>
                <a:stCxn id="98" idx="3"/>
                <a:endCxn id="101" idx="2"/>
              </p:cNvCxnSpPr>
              <p:nvPr/>
            </p:nvCxnSpPr>
            <p:spPr>
              <a:xfrm flipV="1">
                <a:off x="968985" y="5359837"/>
                <a:ext cx="631215" cy="3580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1" idx="6"/>
                <a:endCxn id="94" idx="1"/>
              </p:cNvCxnSpPr>
              <p:nvPr/>
            </p:nvCxnSpPr>
            <p:spPr>
              <a:xfrm>
                <a:off x="1905000" y="5359837"/>
                <a:ext cx="434753" cy="504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3"/>
              <p:cNvCxnSpPr>
                <a:stCxn id="106" idx="0"/>
                <a:endCxn id="109" idx="3"/>
              </p:cNvCxnSpPr>
              <p:nvPr/>
            </p:nvCxnSpPr>
            <p:spPr>
              <a:xfrm rot="16200000" flipV="1">
                <a:off x="3773092" y="3687477"/>
                <a:ext cx="2241362" cy="728055"/>
              </a:xfrm>
              <a:prstGeom prst="bentConnector2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74"/>
              <p:cNvCxnSpPr>
                <a:stCxn id="106" idx="6"/>
                <a:endCxn id="100" idx="1"/>
              </p:cNvCxnSpPr>
              <p:nvPr/>
            </p:nvCxnSpPr>
            <p:spPr>
              <a:xfrm flipV="1">
                <a:off x="5410200" y="5310090"/>
                <a:ext cx="1300288" cy="16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5105400" y="5172186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07" name="Straight Connector 106"/>
              <p:cNvCxnSpPr>
                <a:stCxn id="96" idx="3"/>
                <a:endCxn id="106" idx="3"/>
              </p:cNvCxnSpPr>
              <p:nvPr/>
            </p:nvCxnSpPr>
            <p:spPr>
              <a:xfrm flipV="1">
                <a:off x="4513187" y="5410459"/>
                <a:ext cx="636850" cy="795079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95" idx="3"/>
                <a:endCxn id="106" idx="1"/>
              </p:cNvCxnSpPr>
              <p:nvPr/>
            </p:nvCxnSpPr>
            <p:spPr>
              <a:xfrm>
                <a:off x="4513188" y="4210988"/>
                <a:ext cx="636849" cy="1002079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ctangle 108"/>
              <p:cNvSpPr/>
              <p:nvPr/>
            </p:nvSpPr>
            <p:spPr>
              <a:xfrm>
                <a:off x="3969837" y="2659361"/>
                <a:ext cx="559908" cy="5429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>
                    <a:latin typeface="Trebuchet MS"/>
                  </a:rPr>
                  <a:t>E</a:t>
                </a:r>
                <a:endParaRPr lang="en-US" sz="1200" dirty="0"/>
              </a:p>
            </p:txBody>
          </p:sp>
          <p:cxnSp>
            <p:nvCxnSpPr>
              <p:cNvPr id="110" name="Straight Connector 112"/>
              <p:cNvCxnSpPr>
                <a:stCxn id="109" idx="1"/>
                <a:endCxn id="101" idx="0"/>
              </p:cNvCxnSpPr>
              <p:nvPr/>
            </p:nvCxnSpPr>
            <p:spPr>
              <a:xfrm rot="10800000" flipV="1">
                <a:off x="1752601" y="2930824"/>
                <a:ext cx="2217237" cy="2289436"/>
              </a:xfrm>
              <a:prstGeom prst="bentConnector2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899661" y="5359195"/>
                <a:ext cx="327525" cy="5425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3227186" y="5219618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14" name="Straight Connector 113"/>
              <p:cNvCxnSpPr>
                <a:stCxn id="112" idx="4"/>
                <a:endCxn id="96" idx="1"/>
              </p:cNvCxnSpPr>
              <p:nvPr/>
            </p:nvCxnSpPr>
            <p:spPr>
              <a:xfrm>
                <a:off x="3379586" y="5498772"/>
                <a:ext cx="573693" cy="706766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2" idx="0"/>
                <a:endCxn id="95" idx="1"/>
              </p:cNvCxnSpPr>
              <p:nvPr/>
            </p:nvCxnSpPr>
            <p:spPr>
              <a:xfrm flipV="1">
                <a:off x="3379586" y="4210988"/>
                <a:ext cx="573694" cy="1008630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val 115"/>
              <p:cNvSpPr/>
              <p:nvPr/>
            </p:nvSpPr>
            <p:spPr>
              <a:xfrm rot="16200000">
                <a:off x="7798204" y="5155819"/>
                <a:ext cx="304800" cy="2791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17" name="Straight Connector 116"/>
              <p:cNvCxnSpPr>
                <a:stCxn id="100" idx="3"/>
                <a:endCxn id="116" idx="0"/>
              </p:cNvCxnSpPr>
              <p:nvPr/>
            </p:nvCxnSpPr>
            <p:spPr>
              <a:xfrm flipV="1">
                <a:off x="7270396" y="5295396"/>
                <a:ext cx="540631" cy="14694"/>
              </a:xfrm>
              <a:prstGeom prst="line">
                <a:avLst/>
              </a:prstGeom>
              <a:ln>
                <a:solidFill>
                  <a:srgbClr val="007FB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ounded Rectangle 117"/>
              <p:cNvSpPr/>
              <p:nvPr/>
            </p:nvSpPr>
            <p:spPr>
              <a:xfrm>
                <a:off x="2404361" y="3467558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X</a:t>
                </a:r>
                <a:endParaRPr lang="en-US" sz="1200" dirty="0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1524000" y="5986462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Y</a:t>
                </a:r>
                <a:endParaRPr lang="en-US" sz="1200" dirty="0"/>
              </a:p>
            </p:txBody>
          </p:sp>
          <p:cxnSp>
            <p:nvCxnSpPr>
              <p:cNvPr id="120" name="Straight Connector 119"/>
              <p:cNvCxnSpPr>
                <a:endCxn id="118" idx="2"/>
              </p:cNvCxnSpPr>
              <p:nvPr/>
            </p:nvCxnSpPr>
            <p:spPr>
              <a:xfrm flipV="1">
                <a:off x="2622045" y="3958096"/>
                <a:ext cx="29966" cy="1133154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endCxn id="119" idx="1"/>
              </p:cNvCxnSpPr>
              <p:nvPr/>
            </p:nvCxnSpPr>
            <p:spPr>
              <a:xfrm>
                <a:off x="679785" y="5618737"/>
                <a:ext cx="844215" cy="612994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96" idx="1"/>
                <a:endCxn id="119" idx="3"/>
              </p:cNvCxnSpPr>
              <p:nvPr/>
            </p:nvCxnSpPr>
            <p:spPr>
              <a:xfrm flipH="1">
                <a:off x="2019300" y="6205538"/>
                <a:ext cx="1933979" cy="26193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659257" y="4527381"/>
                <a:ext cx="20528" cy="542300"/>
              </a:xfrm>
              <a:prstGeom prst="line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ounded Rectangle 123"/>
              <p:cNvSpPr/>
              <p:nvPr/>
            </p:nvSpPr>
            <p:spPr>
              <a:xfrm>
                <a:off x="406229" y="4018547"/>
                <a:ext cx="495300" cy="490538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/>
                  <a:t>Z</a:t>
                </a:r>
                <a:endParaRPr lang="en-US" sz="1200" dirty="0"/>
              </a:p>
            </p:txBody>
          </p:sp>
          <p:cxnSp>
            <p:nvCxnSpPr>
              <p:cNvPr id="125" name="Straight Connector 80"/>
              <p:cNvCxnSpPr>
                <a:endCxn id="119" idx="3"/>
              </p:cNvCxnSpPr>
              <p:nvPr/>
            </p:nvCxnSpPr>
            <p:spPr>
              <a:xfrm rot="5400000">
                <a:off x="2270481" y="4257904"/>
                <a:ext cx="1722646" cy="2225008"/>
              </a:xfrm>
              <a:prstGeom prst="curvedConnector2">
                <a:avLst/>
              </a:prstGeom>
              <a:ln>
                <a:solidFill>
                  <a:srgbClr val="007FB0"/>
                </a:solidFill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63938" y="4146536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1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463598" y="4146536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1638208" y="3716052"/>
              <a:ext cx="380920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1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2037868" y="3716052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910455" y="6400800"/>
              <a:ext cx="339679" cy="3138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1310115" y="6400800"/>
              <a:ext cx="380920" cy="3138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00" b="1" dirty="0" smtClean="0">
                  <a:solidFill>
                    <a:schemeClr val="tx2"/>
                  </a:solidFill>
                </a:rPr>
                <a:t> 2 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876861" y="4654098"/>
            <a:ext cx="1649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x &lt;= 10 and y’ &gt;=y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53155" y="6478003"/>
            <a:ext cx="1699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x &gt;= 10 and y’ &gt;= y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4105406" y="5303465"/>
            <a:ext cx="99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 &lt;= x+z</a:t>
            </a:r>
            <a:endParaRPr lang="en-US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86263" y="3883223"/>
            <a:ext cx="99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y </a:t>
            </a:r>
            <a:r>
              <a:rPr lang="it-IT" sz="1400" dirty="0"/>
              <a:t>&gt;</a:t>
            </a:r>
            <a:r>
              <a:rPr lang="it-IT" sz="1400" dirty="0" smtClean="0"/>
              <a:t>= x+z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3573" y="3124200"/>
                <a:ext cx="8896350" cy="450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defRPr/>
                </a:pPr>
                <a:r>
                  <a:rPr lang="en-US" b="1" dirty="0" smtClean="0">
                    <a:latin typeface="+mn-lt"/>
                  </a:rPr>
                  <a:t>E.g., for the first write operation for x</a:t>
                </a:r>
                <a:r>
                  <a:rPr lang="en-US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1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=0</m:t>
                    </m:r>
                    <m:groupChr>
                      <m:groupChrPr>
                        <m:chr m:val="⇔"/>
                        <m:pos m:val="top"/>
                        <m:ctrlPr>
                          <a:rPr lang="it-IT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m:rPr>
                        <m:nor/>
                      </m:rPr>
                      <a:rPr lang="it-IT" dirty="0"/>
                      <m:t>x</m:t>
                    </m:r>
                    <m:r>
                      <m:rPr>
                        <m:nor/>
                      </m:rPr>
                      <a:rPr lang="it-IT" baseline="-25000" dirty="0"/>
                      <m:t>1</m:t>
                    </m:r>
                    <m:r>
                      <a:rPr lang="it-IT" b="0" i="1" smtClean="0">
                        <a:latin typeface="Cambria Math"/>
                      </a:rPr>
                      <m:t>=1</m:t>
                    </m:r>
                  </m:oMath>
                </a14:m>
                <a:endParaRPr lang="nl-NL" dirty="0">
                  <a:latin typeface="+mn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3" y="3124200"/>
                <a:ext cx="8896350" cy="450701"/>
              </a:xfrm>
              <a:prstGeom prst="rect">
                <a:avLst/>
              </a:prstGeom>
              <a:blipFill rotWithShape="1">
                <a:blip r:embed="rId4"/>
                <a:stretch>
                  <a:fillRect l="-548" t="-38356" b="-5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7985" y="3733801"/>
                <a:ext cx="4652615" cy="10741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i="1" dirty="0" smtClean="0"/>
                  <a:t>Objective Function:</a:t>
                </a:r>
                <a:r>
                  <a:rPr lang="it-IT" dirty="0" smtClean="0"/>
                  <a:t> </a:t>
                </a:r>
              </a:p>
              <a:p>
                <a:pPr algn="ctr"/>
                <a:endParaRPr lang="it-IT" dirty="0" smtClean="0"/>
              </a:p>
              <a:p>
                <a:pPr algn="ctr"/>
                <a:r>
                  <a:rPr lang="it-IT" dirty="0" smtClean="0"/>
                  <a:t>min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1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2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3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1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2</m:t>
                        </m:r>
                      </m:e>
                    </m:acc>
                  </m:oMath>
                </a14:m>
                <a:r>
                  <a:rPr lang="en-US" dirty="0" smtClean="0"/>
                  <a:t>+2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3</m:t>
                        </m:r>
                      </m:e>
                    </m:acc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z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1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85" y="3733801"/>
                <a:ext cx="4652615" cy="1074186"/>
              </a:xfrm>
              <a:prstGeom prst="rect">
                <a:avLst/>
              </a:prstGeom>
              <a:blipFill rotWithShape="1">
                <a:blip r:embed="rId5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0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Construction of the ILP problem : converting guards to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386553"/>
            <a:ext cx="1752600" cy="509047"/>
          </a:xfrm>
        </p:spPr>
        <p:txBody>
          <a:bodyPr/>
          <a:lstStyle/>
          <a:p>
            <a:r>
              <a:rPr lang="it-IT" dirty="0" smtClean="0"/>
              <a:t>Optimal Solution:</a:t>
            </a:r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34585" y="1295400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S {z=10,y=0} 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A{x=1}  –   C{y=11} –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3350" y="1600200"/>
            <a:ext cx="879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{z=</a:t>
            </a:r>
            <a:r>
              <a:rPr lang="en-US" dirty="0"/>
              <a:t> 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,y=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}  </a:t>
            </a:r>
            <a:r>
              <a:rPr lang="en-US" dirty="0" smtClean="0"/>
              <a:t>– </a:t>
            </a:r>
            <a:r>
              <a:rPr lang="en-US" dirty="0" smtClean="0">
                <a:latin typeface="+mn-lt"/>
              </a:rPr>
              <a:t>A{x=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>
                <a:latin typeface="+mn-lt"/>
              </a:rPr>
              <a:t>} –  C{y=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r>
              <a:rPr lang="en-US" dirty="0" smtClean="0">
                <a:latin typeface="+mn-lt"/>
              </a:rPr>
              <a:t>} – E –  </a:t>
            </a:r>
            <a:r>
              <a:rPr lang="en-US" dirty="0" smtClean="0"/>
              <a:t>A{x=</a:t>
            </a:r>
            <a:r>
              <a:rPr lang="en-US" dirty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} –  B{y=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r>
              <a:rPr lang="en-US" dirty="0" smtClean="0"/>
              <a:t>} -   F  </a:t>
            </a:r>
            <a:endParaRPr lang="nl-NL" dirty="0">
              <a:latin typeface="+mn-lt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-33264" y="2031843"/>
            <a:ext cx="533400" cy="4673757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944" y="1828800"/>
                <a:ext cx="3600666" cy="5270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/>
                        <m:t>min</m:t>
                      </m:r>
                      <m:r>
                        <m:rPr>
                          <m:nor/>
                        </m:rPr>
                        <a:rPr lang="it-IT" dirty="0"/>
                        <m:t>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/>
                        <m:t>+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2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/>
                        <m:t>+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3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/>
                        <m:t>+ 2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y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/>
                        <m:t>+ 2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y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2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/>
                        <m:t>+2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y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3</m:t>
                          </m:r>
                        </m:e>
                      </m:acc>
                      <m:r>
                        <m:rPr>
                          <m:nor/>
                        </m:rPr>
                        <a:rPr lang="en-US" dirty="0"/>
                        <m:t>+ 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z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/>
                        <m:t>y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  <m:r>
                        <a:rPr lang="es-E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it-IT" dirty="0"/>
                        <m:t>x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  <m:r>
                        <a:rPr lang="es-ES" i="1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it-IT" dirty="0"/>
                        <m:t>z</m:t>
                      </m:r>
                      <m:r>
                        <m:rPr>
                          <m:nor/>
                        </m:rPr>
                        <a:rPr lang="it-IT" baseline="-25000" dirty="0"/>
                        <m:t>1</m:t>
                      </m:r>
                    </m:oMath>
                  </m:oMathPara>
                </a14:m>
                <a:endParaRPr lang="it-IT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/>
                        <m:t>y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3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it-IT" dirty="0"/>
                        <m:t>y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</m:oMath>
                  </m:oMathPara>
                </a14:m>
                <a:endParaRPr lang="it-IT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dirty="0" smtClean="0"/>
                        <m:t>x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  <m:r>
                        <a:rPr lang="es-ES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s-ES" i="1">
                          <a:latin typeface="Cambria Math"/>
                        </a:rPr>
                        <m:t> 10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dirty="0"/>
                        <m:t>y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nor/>
                        </m:rPr>
                        <a:rPr lang="en-US" dirty="0"/>
                        <m:t>x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a:rPr lang="es-ES" i="1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it-IT" b="0" i="0" dirty="0" smtClean="0"/>
                        <m:t>z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</m:oMath>
                  </m:oMathPara>
                </a14:m>
                <a:endParaRPr lang="it-IT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dirty="0" smtClean="0"/>
                        <m:t>y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2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𝑦</m:t>
                      </m:r>
                      <m:r>
                        <a:rPr lang="es-E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1</m:t>
                      </m:r>
                      <m:r>
                        <a:rPr lang="es-E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s-ES" i="1">
                          <a:latin typeface="Cambria Math"/>
                        </a:rPr>
                        <m:t> 10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it-IT" dirty="0"/>
                        <m:t>x</m:t>
                      </m:r>
                      <m:r>
                        <m:rPr>
                          <m:nor/>
                        </m:rPr>
                        <a:rPr lang="it-IT" baseline="-25000" dirty="0"/>
                        <m:t>1</m:t>
                      </m:r>
                      <m:r>
                        <a:rPr lang="it-IT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2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it-IT" dirty="0"/>
                        <m:t>x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2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y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it-IT" b="0" i="0" dirty="0" smtClean="0"/>
                        <m:t>y</m:t>
                      </m:r>
                      <m:r>
                        <m:rPr>
                          <m:nor/>
                        </m:rPr>
                        <a:rPr lang="it-IT" baseline="-25000" dirty="0"/>
                        <m:t>1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y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2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it-IT" b="0" i="0" dirty="0" smtClean="0"/>
                        <m:t>y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2</m:t>
                      </m:r>
                      <m:r>
                        <a:rPr lang="it-IT" i="1">
                          <a:latin typeface="Cambria Math"/>
                        </a:rPr>
                        <m:t>=1</m:t>
                      </m:r>
                      <m:r>
                        <a:rPr lang="it-IT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y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3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it-IT" b="0" i="0" dirty="0" smtClean="0"/>
                        <m:t>y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3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z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1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it-IT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m:rPr>
                          <m:nor/>
                        </m:rPr>
                        <a:rPr lang="it-IT" b="0" i="0" smtClean="0">
                          <a:latin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1</m:t>
                      </m:r>
                      <m:r>
                        <a:rPr lang="it-IT" i="1">
                          <a:latin typeface="Cambria Math"/>
                        </a:rPr>
                        <m:t>=1</m:t>
                      </m:r>
                      <m:r>
                        <a:rPr lang="it-IT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2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2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it-IT" b="0" i="0" baseline="-25000" dirty="0" smtClean="0"/>
                          <m:t>3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dirty="0"/>
                          <m:t>z</m:t>
                        </m:r>
                        <m:r>
                          <m:rPr>
                            <m:nor/>
                          </m:rPr>
                          <a:rPr lang="it-IT" baseline="-25000" dirty="0"/>
                          <m:t>1</m:t>
                        </m:r>
                      </m:e>
                    </m:acc>
                    <m:r>
                      <a:rPr lang="it-IT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 x</a:t>
                </a:r>
                <a:r>
                  <a:rPr lang="en-US" baseline="-25000" dirty="0"/>
                  <a:t>2</a:t>
                </a:r>
                <a:r>
                  <a:rPr lang="en-US" dirty="0"/>
                  <a:t>, y</a:t>
                </a:r>
                <a:r>
                  <a:rPr lang="en-US" baseline="-25000" dirty="0"/>
                  <a:t>1</a:t>
                </a:r>
                <a:r>
                  <a:rPr lang="en-US" dirty="0"/>
                  <a:t>, y</a:t>
                </a:r>
                <a:r>
                  <a:rPr lang="en-US" baseline="-25000" dirty="0"/>
                  <a:t>2</a:t>
                </a:r>
                <a:r>
                  <a:rPr lang="en-US" dirty="0"/>
                  <a:t>, y</a:t>
                </a:r>
                <a:r>
                  <a:rPr lang="en-US" baseline="-25000" dirty="0"/>
                  <a:t>3</a:t>
                </a:r>
                <a:r>
                  <a:rPr lang="en-US" dirty="0"/>
                  <a:t>, z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4" y="1828800"/>
                <a:ext cx="3600666" cy="5270482"/>
              </a:xfrm>
              <a:prstGeom prst="rect">
                <a:avLst/>
              </a:prstGeom>
              <a:blipFill rotWithShape="1">
                <a:blip r:embed="rId3"/>
                <a:stretch>
                  <a:fillRect l="-1354" r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96000" y="2362200"/>
                <a:ext cx="2581156" cy="1747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x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1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=1;</m:t>
                      </m:r>
                      <m:r>
                        <m:rPr>
                          <m:nor/>
                        </m:rPr>
                        <a:rPr lang="it-IT" dirty="0"/>
                        <m:t>x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  <m:r>
                        <a:rPr lang="it-IT" i="1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it-IT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b="0" i="0" dirty="0" smtClean="0"/>
                        <m:t>z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1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=1</m:t>
                      </m:r>
                      <m:r>
                        <m:rPr>
                          <m:nor/>
                        </m:rPr>
                        <a:rPr lang="it-IT" b="0" i="0" dirty="0" smtClean="0"/>
                        <m:t>y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1</m:t>
                      </m:r>
                      <m:r>
                        <a:rPr lang="it-IT" b="0" i="1" smtClean="0">
                          <a:latin typeface="Cambria Math"/>
                        </a:rPr>
                        <m:t>=0;</m:t>
                      </m:r>
                      <m:r>
                        <m:rPr>
                          <m:nor/>
                        </m:rPr>
                        <a:rPr lang="it-IT" dirty="0"/>
                        <m:t>y</m:t>
                      </m:r>
                      <m:r>
                        <m:rPr>
                          <m:nor/>
                        </m:rPr>
                        <a:rPr lang="it-IT" baseline="-25000" dirty="0"/>
                        <m:t>2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=11;</m:t>
                      </m:r>
                      <m:r>
                        <m:rPr>
                          <m:nor/>
                        </m:rPr>
                        <a:rPr lang="it-IT" dirty="0"/>
                        <m:t>y</m:t>
                      </m:r>
                      <m:r>
                        <m:rPr>
                          <m:nor/>
                        </m:rPr>
                        <a:rPr lang="it-IT" b="0" i="0" baseline="-25000" dirty="0" smtClean="0"/>
                        <m:t>3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=13</m:t>
                      </m:r>
                    </m:oMath>
                  </m:oMathPara>
                </a14:m>
                <a:endParaRPr lang="it-IT" dirty="0">
                  <a:ea typeface="Cambria Math"/>
                </a:endParaRPr>
              </a:p>
              <a:p>
                <a:endParaRPr lang="it-IT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1;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dirty="0"/>
                            <m:t>x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2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y</m:t>
                          </m:r>
                          <m:r>
                            <m:rPr>
                              <m:nor/>
                            </m:rPr>
                            <a:rPr lang="it-IT" baseline="-25000" dirty="0"/>
                            <m:t>1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r>
                        <a:rPr lang="it-IT" b="0" i="1" smtClean="0">
                          <a:latin typeface="Cambria Math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y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2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  <m:r>
                        <a:rPr lang="it-IT" b="0" i="1" smtClean="0">
                          <a:latin typeface="Cambria Math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y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3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b="0" i="0" dirty="0" smtClean="0"/>
                            <m:t>z</m:t>
                          </m:r>
                          <m:r>
                            <m:rPr>
                              <m:nor/>
                            </m:rPr>
                            <a:rPr lang="it-IT" b="0" i="0" baseline="-25000" dirty="0" smtClean="0"/>
                            <m:t>1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62200"/>
                <a:ext cx="2581156" cy="1747979"/>
              </a:xfrm>
              <a:prstGeom prst="rect">
                <a:avLst/>
              </a:prstGeom>
              <a:blipFill rotWithShape="1">
                <a:blip r:embed="rId4"/>
                <a:stretch>
                  <a:fillRect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3200400" y="4345940"/>
            <a:ext cx="5943600" cy="50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kern="0" dirty="0" smtClean="0"/>
              <a:t>Alignment cost=</a:t>
            </a:r>
            <a:endParaRPr lang="it-IT" kern="0" dirty="0"/>
          </a:p>
          <a:p>
            <a:pPr marL="269875" lvl="1" indent="0">
              <a:buNone/>
            </a:pPr>
            <a:r>
              <a:rPr lang="it-IT" kern="0" dirty="0" smtClean="0"/>
              <a:t>Value Objective Function at minimum</a:t>
            </a:r>
          </a:p>
          <a:p>
            <a:pPr marL="269875" lvl="1" indent="0">
              <a:buNone/>
            </a:pPr>
            <a:r>
              <a:rPr lang="it-IT" kern="0" dirty="0" smtClean="0"/>
              <a:t>+</a:t>
            </a:r>
          </a:p>
          <a:p>
            <a:pPr marL="269875" lvl="1" indent="0">
              <a:buNone/>
            </a:pPr>
            <a:r>
              <a:rPr lang="it-IT" kern="0" dirty="0" smtClean="0"/>
              <a:t>Cost of Log/Process Move=2+2</a:t>
            </a:r>
          </a:p>
          <a:p>
            <a:pPr marL="266700" lvl="1" indent="0">
              <a:buFontTx/>
              <a:buNone/>
            </a:pP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ular Callout 51"/>
              <p:cNvSpPr/>
              <p:nvPr/>
            </p:nvSpPr>
            <p:spPr>
              <a:xfrm>
                <a:off x="2958446" y="1900777"/>
                <a:ext cx="5575954" cy="2445163"/>
              </a:xfrm>
              <a:prstGeom prst="wedgeRoundRectCallout">
                <a:avLst>
                  <a:gd name="adj1" fmla="val -67781"/>
                  <a:gd name="adj2" fmla="val 82458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rgbClr val="007F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it-IT" sz="2400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it-IT" sz="2400" b="0" i="0" baseline="-25000" dirty="0" smtClean="0"/>
                          <m:t>i</m:t>
                        </m:r>
                      </m:e>
                    </m:acc>
                    <m:r>
                      <a:rPr lang="it-IT" sz="2400" i="1">
                        <a:latin typeface="Cambria Math"/>
                      </a:rPr>
                      <m:t>=0</m:t>
                    </m:r>
                    <m:groupChr>
                      <m:groupChrPr>
                        <m:chr m:val="⇔"/>
                        <m:pos m:val="top"/>
                        <m:ctrlPr>
                          <a:rPr lang="it-IT" sz="2400" i="1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m:rPr>
                        <m:nor/>
                      </m:rPr>
                      <a:rPr lang="it-IT" sz="2400" b="0" i="0" dirty="0" smtClean="0"/>
                      <m:t>v</m:t>
                    </m:r>
                    <m:r>
                      <m:rPr>
                        <m:nor/>
                      </m:rPr>
                      <a:rPr lang="it-IT" sz="2400" b="0" i="0" baseline="-25000" dirty="0" smtClean="0"/>
                      <m:t>i</m:t>
                    </m:r>
                    <m:r>
                      <a:rPr lang="it-IT" sz="2400" i="1">
                        <a:latin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it-IT" sz="2400" dirty="0" smtClean="0">
                    <a:latin typeface="Cambria Math"/>
                  </a:rPr>
                  <a:t> </a:t>
                </a:r>
                <a:br>
                  <a:rPr lang="it-IT" sz="2400" dirty="0" smtClean="0">
                    <a:latin typeface="Cambria Math"/>
                  </a:rPr>
                </a:br>
                <a:r>
                  <a:rPr lang="it-IT" sz="2400" dirty="0" smtClean="0">
                    <a:latin typeface="+mj-lt"/>
                  </a:rPr>
                  <a:t>can be rewritten as two linear constraints: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dirty="0"/>
                        <m:t>v</m:t>
                      </m:r>
                      <m:r>
                        <m:rPr>
                          <m:nor/>
                        </m:rPr>
                        <a:rPr lang="it-IT" sz="2400" baseline="-25000" dirty="0"/>
                        <m:t>i</m:t>
                      </m:r>
                      <m:r>
                        <m:rPr>
                          <m:nor/>
                        </m:rPr>
                        <a:rPr lang="it-IT" sz="2400" b="0" i="0" baseline="-25000" dirty="0" smtClean="0"/>
                        <m:t> </m:t>
                      </m:r>
                      <m:r>
                        <a:rPr lang="it-IT" sz="240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it-IT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it-IT" sz="2400" dirty="0"/>
                        <m:t>M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sz="2400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sz="2400" baseline="-25000" dirty="0"/>
                            <m:t>i</m:t>
                          </m:r>
                        </m:e>
                      </m:acc>
                      <m:r>
                        <a:rPr lang="it-IT" sz="2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it-IT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4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40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it-IT" sz="2400" dirty="0"/>
                        <m:t>v</m:t>
                      </m:r>
                      <m:r>
                        <m:rPr>
                          <m:nor/>
                        </m:rPr>
                        <a:rPr lang="it-IT" sz="2400" baseline="-25000" dirty="0"/>
                        <m:t>i</m:t>
                      </m:r>
                      <m:r>
                        <m:rPr>
                          <m:nor/>
                        </m:rPr>
                        <a:rPr lang="it-IT" sz="2400" b="0" i="0" dirty="0" smtClean="0"/>
                        <m:t> </m:t>
                      </m:r>
                      <m:r>
                        <a:rPr lang="it-IT" sz="2400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it-IT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it-IT" sz="2400" dirty="0"/>
                        <m:t>M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it-IT" sz="2400" dirty="0"/>
                            <m:t>v</m:t>
                          </m:r>
                          <m:r>
                            <m:rPr>
                              <m:nor/>
                            </m:rPr>
                            <a:rPr lang="it-IT" sz="2400" baseline="-25000" dirty="0"/>
                            <m:t>i</m:t>
                          </m:r>
                        </m:e>
                      </m:acc>
                      <m:r>
                        <a:rPr lang="it-IT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it-IT" sz="24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it-IT" sz="2400" i="1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sz="2400" dirty="0"/>
              </a:p>
              <a:p>
                <a:pPr algn="ctr"/>
                <a:endParaRPr lang="it-IT" sz="24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46" y="1900777"/>
                <a:ext cx="5575954" cy="2445163"/>
              </a:xfrm>
              <a:prstGeom prst="wedgeRoundRectCallout">
                <a:avLst>
                  <a:gd name="adj1" fmla="val -67781"/>
                  <a:gd name="adj2" fmla="val 82458"/>
                  <a:gd name="adj3" fmla="val 16667"/>
                </a:avLst>
              </a:prstGeom>
              <a:blipFill rotWithShape="1">
                <a:blip r:embed="rId5"/>
                <a:stretch>
                  <a:fillRect t="-5224"/>
                </a:stretch>
              </a:blipFill>
              <a:ln>
                <a:solidFill>
                  <a:srgbClr val="007FB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0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4" grpId="0"/>
      <p:bldP spid="58" grpId="0"/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Support for the OR operator in the transition guards</a:t>
            </a:r>
          </a:p>
          <a:p>
            <a:r>
              <a:rPr lang="it-IT" dirty="0" smtClean="0"/>
              <a:t>Support for any time of primitive types (through a bidirectional conversion to numerical value):</a:t>
            </a:r>
          </a:p>
          <a:p>
            <a:pPr lvl="1"/>
            <a:r>
              <a:rPr lang="it-IT" dirty="0" smtClean="0"/>
              <a:t>Boolean</a:t>
            </a:r>
          </a:p>
          <a:p>
            <a:pPr lvl="1"/>
            <a:r>
              <a:rPr lang="it-IT" dirty="0" smtClean="0"/>
              <a:t>Timestamp</a:t>
            </a:r>
          </a:p>
          <a:p>
            <a:pPr lvl="1"/>
            <a:r>
              <a:rPr lang="it-IT" dirty="0" smtClean="0"/>
              <a:t>String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1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Implementation and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686800" cy="1676400"/>
          </a:xfrm>
        </p:spPr>
        <p:txBody>
          <a:bodyPr/>
          <a:lstStyle/>
          <a:p>
            <a:r>
              <a:rPr lang="it-IT" sz="1800" dirty="0" smtClean="0"/>
              <a:t>Implemented as ProM plugins</a:t>
            </a:r>
          </a:p>
          <a:p>
            <a:r>
              <a:rPr lang="it-IT" sz="1800" dirty="0" smtClean="0"/>
              <a:t>Tested with a real-life event log </a:t>
            </a:r>
          </a:p>
          <a:p>
            <a:pPr lvl="1"/>
            <a:r>
              <a:rPr lang="it-IT" sz="1800" dirty="0" smtClean="0"/>
              <a:t>The event log recorded the execution of 12319 process cases with a Dutch insurance institute</a:t>
            </a:r>
          </a:p>
          <a:p>
            <a:pPr lvl="1"/>
            <a:r>
              <a:rPr lang="it-IT" sz="1800" dirty="0" smtClean="0"/>
              <a:t>The process model was generated using the new ProM </a:t>
            </a:r>
            <a:r>
              <a:rPr lang="it-IT" sz="1800" i="1" dirty="0" smtClean="0"/>
              <a:t>Decision Miner</a:t>
            </a:r>
            <a:r>
              <a:rPr lang="it-IT" sz="1800" dirty="0" smtClean="0"/>
              <a:t>  [2]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019800"/>
            <a:ext cx="655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dirty="0" smtClean="0">
                <a:cs typeface="Arial" charset="0"/>
              </a:rPr>
              <a:t>[2]</a:t>
            </a:r>
            <a:r>
              <a:rPr lang="en-US" sz="1400" b="1" dirty="0" smtClean="0">
                <a:cs typeface="Arial" charset="0"/>
              </a:rPr>
              <a:t> Massimiliano </a:t>
            </a:r>
            <a:r>
              <a:rPr lang="en-US" sz="1400" b="1" dirty="0">
                <a:cs typeface="Arial" charset="0"/>
              </a:rPr>
              <a:t>de Leoni, </a:t>
            </a:r>
            <a:r>
              <a:rPr lang="en-US" sz="1400" b="1" dirty="0" err="1">
                <a:cs typeface="Arial" charset="0"/>
              </a:rPr>
              <a:t>Wil</a:t>
            </a:r>
            <a:r>
              <a:rPr lang="en-US" sz="1400" b="1" dirty="0">
                <a:cs typeface="Arial" charset="0"/>
              </a:rPr>
              <a:t> M. P. van der Aalst</a:t>
            </a:r>
            <a:r>
              <a:rPr lang="en-US" sz="1400" dirty="0">
                <a:cs typeface="Arial" charset="0"/>
              </a:rPr>
              <a:t>: </a:t>
            </a:r>
            <a:r>
              <a:rPr lang="en-US" sz="1400" dirty="0" smtClean="0">
                <a:cs typeface="Arial" charset="0"/>
              </a:rPr>
              <a:t>Data-aware </a:t>
            </a:r>
            <a:r>
              <a:rPr lang="en-US" sz="1400" dirty="0">
                <a:cs typeface="Arial" charset="0"/>
              </a:rPr>
              <a:t>process mining: discovering decisions in </a:t>
            </a:r>
            <a:r>
              <a:rPr lang="en-US" sz="1400" dirty="0" smtClean="0">
                <a:cs typeface="Arial" charset="0"/>
              </a:rPr>
              <a:t>processes using </a:t>
            </a:r>
            <a:r>
              <a:rPr lang="en-US" sz="1400" dirty="0">
                <a:cs typeface="Arial" charset="0"/>
              </a:rPr>
              <a:t>alignments. </a:t>
            </a:r>
            <a:r>
              <a:rPr lang="en-US" sz="1400" i="1" dirty="0" smtClean="0"/>
              <a:t>28th </a:t>
            </a:r>
            <a:r>
              <a:rPr lang="en-US" sz="1400" i="1" dirty="0"/>
              <a:t>Annual ACM Symposium on Applied </a:t>
            </a:r>
            <a:r>
              <a:rPr lang="en-US" sz="1400" i="1" dirty="0" smtClean="0"/>
              <a:t>Computing (SAC '13)</a:t>
            </a:r>
            <a:endParaRPr kumimoji="0" lang="en-US" sz="7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610600" cy="31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Visualization of the optimal alignments in ProM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7994650" cy="2847974"/>
          </a:xfrm>
        </p:spPr>
        <p:txBody>
          <a:bodyPr>
            <a:normAutofit/>
          </a:bodyPr>
          <a:lstStyle/>
          <a:p>
            <a:r>
              <a:rPr lang="it-IT" dirty="0" smtClean="0"/>
              <a:t>Each row is the optimal alignment of a different log trace</a:t>
            </a:r>
          </a:p>
          <a:p>
            <a:r>
              <a:rPr lang="it-IT" dirty="0" smtClean="0"/>
              <a:t>Alignments are visualized a sequence of triangles</a:t>
            </a:r>
          </a:p>
          <a:p>
            <a:pPr lvl="1"/>
            <a:r>
              <a:rPr lang="it-IT" dirty="0" smtClean="0"/>
              <a:t>Each triangle corresponds to a move</a:t>
            </a:r>
          </a:p>
          <a:p>
            <a:pPr lvl="1"/>
            <a:r>
              <a:rPr lang="it-IT" dirty="0" smtClean="0"/>
              <a:t>The type of move is identified by the colour</a:t>
            </a:r>
          </a:p>
          <a:p>
            <a:pPr lvl="2"/>
            <a:r>
              <a:rPr lang="it-IT" dirty="0" smtClean="0">
                <a:solidFill>
                  <a:srgbClr val="00B050"/>
                </a:solidFill>
              </a:rPr>
              <a:t>Green</a:t>
            </a:r>
            <a:r>
              <a:rPr lang="it-IT" dirty="0" smtClean="0"/>
              <a:t>: move in both with correct write operations</a:t>
            </a:r>
          </a:p>
          <a:p>
            <a:pPr lvl="2"/>
            <a:r>
              <a:rPr lang="it-IT" dirty="0" smtClean="0"/>
              <a:t>White: move in both with incorrect write operations</a:t>
            </a:r>
          </a:p>
          <a:p>
            <a:pPr lvl="2"/>
            <a:r>
              <a:rPr lang="it-IT" dirty="0" smtClean="0">
                <a:solidFill>
                  <a:srgbClr val="7030A0"/>
                </a:solidFill>
              </a:rPr>
              <a:t>Purple</a:t>
            </a:r>
            <a:r>
              <a:rPr lang="it-IT" dirty="0" smtClean="0"/>
              <a:t>: move in model; </a:t>
            </a:r>
            <a:r>
              <a:rPr lang="it-IT" dirty="0" smtClean="0">
                <a:solidFill>
                  <a:srgbClr val="FFFF00"/>
                </a:solidFill>
              </a:rPr>
              <a:t>Yellow</a:t>
            </a:r>
            <a:r>
              <a:rPr lang="it-IT" dirty="0" smtClean="0"/>
              <a:t>: move in log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3074" name="Picture 2" descr="C:\Users\max\Documents\university\DataConformance - BPM13\alignmentsU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/>
          <a:stretch/>
        </p:blipFill>
        <p:spPr bwMode="auto">
          <a:xfrm>
            <a:off x="228600" y="4219575"/>
            <a:ext cx="876851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Helicopter view on the optimal alignments : projection onto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47801"/>
            <a:ext cx="7994650" cy="19812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When there are so many alignments (12319), difficult to gain a general insight into the most common problems</a:t>
            </a:r>
          </a:p>
          <a:p>
            <a:r>
              <a:rPr lang="it-IT" dirty="0" smtClean="0"/>
              <a:t>We also provide a visualization where alignments are projected onto the model</a:t>
            </a:r>
          </a:p>
          <a:p>
            <a:pPr lvl="1"/>
            <a:r>
              <a:rPr lang="it-IT" dirty="0" smtClean="0"/>
              <a:t>Darker colour </a:t>
            </a:r>
            <a:r>
              <a:rPr lang="en-US" dirty="0" smtClean="0"/>
              <a:t>for activities/variables more involved into deviations</a:t>
            </a: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4098" name="Picture 2" descr="C:\Users\max\Documents\university\DataConformance - BPM13\modelProjectionNew 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/>
          <a:stretch/>
        </p:blipFill>
        <p:spPr bwMode="auto">
          <a:xfrm>
            <a:off x="304800" y="3620171"/>
            <a:ext cx="8767763" cy="30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Helicopter view on the optimal alignments : root causes of deviations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600201"/>
            <a:ext cx="7994650" cy="1676400"/>
          </a:xfrm>
        </p:spPr>
        <p:txBody>
          <a:bodyPr/>
          <a:lstStyle/>
          <a:p>
            <a:r>
              <a:rPr lang="en-US" dirty="0" smtClean="0"/>
              <a:t>Transitions are associated with decision trees:</a:t>
            </a:r>
          </a:p>
          <a:p>
            <a:pPr lvl="1"/>
            <a:r>
              <a:rPr lang="en-US" dirty="0" smtClean="0"/>
              <a:t>Features: Process Variables + #execution of transitions in the prefix</a:t>
            </a:r>
          </a:p>
          <a:p>
            <a:pPr lvl="1"/>
            <a:r>
              <a:rPr lang="en-US" dirty="0" smtClean="0"/>
              <a:t>Classification Attribute: The move types (in log, model,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5122" name="Picture 2" descr="C:\Users\max\Documents\university\DataConformance - BPM13\decisiontre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15062" r="3934" b="7113"/>
          <a:stretch/>
        </p:blipFill>
        <p:spPr bwMode="auto">
          <a:xfrm>
            <a:off x="228601" y="3335520"/>
            <a:ext cx="7391399" cy="34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Conformance </a:t>
            </a:r>
            <a:r>
              <a:rPr lang="it-IT" dirty="0" smtClean="0"/>
              <a:t>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</a:t>
            </a:fld>
            <a:endParaRPr lang="nl-NL"/>
          </a:p>
        </p:txBody>
      </p:sp>
      <p:cxnSp>
        <p:nvCxnSpPr>
          <p:cNvPr id="10" name="Straight Arrow Connector 9"/>
          <p:cNvCxnSpPr>
            <a:stCxn id="38" idx="3"/>
            <a:endCxn id="18" idx="1"/>
          </p:cNvCxnSpPr>
          <p:nvPr/>
        </p:nvCxnSpPr>
        <p:spPr bwMode="auto">
          <a:xfrm>
            <a:off x="4842036" y="3811551"/>
            <a:ext cx="1255368" cy="3446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040589" y="54899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model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21" idx="3"/>
            <a:endCxn id="18" idx="1"/>
          </p:cNvCxnSpPr>
          <p:nvPr/>
        </p:nvCxnSpPr>
        <p:spPr bwMode="auto">
          <a:xfrm flipV="1">
            <a:off x="4853632" y="4156236"/>
            <a:ext cx="1243772" cy="8929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8" idx="3"/>
            <a:endCxn id="19" idx="1"/>
          </p:cNvCxnSpPr>
          <p:nvPr/>
        </p:nvCxnSpPr>
        <p:spPr bwMode="auto">
          <a:xfrm>
            <a:off x="7717620" y="4156236"/>
            <a:ext cx="4500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097404" y="3886200"/>
            <a:ext cx="1620216" cy="540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conformance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7680" y="3886200"/>
            <a:ext cx="900120" cy="5400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rgbClr val="336600"/>
                </a:solidFill>
                <a:sym typeface="Wingdings"/>
              </a:rPr>
              <a:t></a:t>
            </a:r>
            <a:r>
              <a:rPr lang="de-DE" sz="3200" b="0" dirty="0" smtClean="0">
                <a:solidFill>
                  <a:srgbClr val="000000"/>
                </a:solidFill>
                <a:sym typeface="Wingdings"/>
              </a:rPr>
              <a:t>/</a:t>
            </a:r>
            <a:r>
              <a:rPr lang="de-DE" sz="3200" dirty="0" smtClean="0">
                <a:solidFill>
                  <a:srgbClr val="C00000"/>
                </a:solidFill>
                <a:sym typeface="Wingdings"/>
              </a:rPr>
              <a:t></a:t>
            </a:r>
            <a:endParaRPr lang="de-DE" sz="3200" dirty="0" smtClean="0">
              <a:solidFill>
                <a:srgbClr val="C00000"/>
              </a:solidFill>
            </a:endParaRPr>
          </a:p>
        </p:txBody>
      </p:sp>
      <p:grpSp>
        <p:nvGrpSpPr>
          <p:cNvPr id="20" name="Group 88"/>
          <p:cNvGrpSpPr/>
          <p:nvPr/>
        </p:nvGrpSpPr>
        <p:grpSpPr>
          <a:xfrm>
            <a:off x="4043524" y="4689168"/>
            <a:ext cx="810108" cy="720096"/>
            <a:chOff x="4124875" y="5049216"/>
            <a:chExt cx="810108" cy="72009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124875" y="5049216"/>
              <a:ext cx="810108" cy="72009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 80"/>
            <p:cNvGrpSpPr/>
            <p:nvPr/>
          </p:nvGrpSpPr>
          <p:grpSpPr>
            <a:xfrm>
              <a:off x="4261719" y="5229240"/>
              <a:ext cx="493240" cy="415990"/>
              <a:chOff x="1241556" y="2258844"/>
              <a:chExt cx="493240" cy="41599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1241556" y="2258844"/>
                <a:ext cx="270036" cy="180024"/>
              </a:xfrm>
              <a:prstGeom prst="roundRect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A</a:t>
                </a:r>
                <a:endPara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1464760" y="2494810"/>
                <a:ext cx="270036" cy="180024"/>
              </a:xfrm>
              <a:prstGeom prst="roundRect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B</a:t>
                </a:r>
                <a:endParaRPr kumimoji="0" lang="de-DE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endParaRPr>
              </a:p>
            </p:txBody>
          </p:sp>
          <p:cxnSp>
            <p:nvCxnSpPr>
              <p:cNvPr id="25" name="Shape 78"/>
              <p:cNvCxnSpPr>
                <a:stCxn id="23" idx="3"/>
                <a:endCxn id="24" idx="0"/>
              </p:cNvCxnSpPr>
              <p:nvPr/>
            </p:nvCxnSpPr>
            <p:spPr bwMode="auto">
              <a:xfrm>
                <a:off x="1511592" y="2348856"/>
                <a:ext cx="88186" cy="145954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38" name="Folded Corner 37"/>
          <p:cNvSpPr/>
          <p:nvPr/>
        </p:nvSpPr>
        <p:spPr bwMode="auto">
          <a:xfrm>
            <a:off x="4031928" y="3338988"/>
            <a:ext cx="810108" cy="94512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47596" y="423910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event log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836" y="180878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event </a:t>
            </a:r>
            <a:r>
              <a:rPr lang="en-US" b="0" dirty="0" smtClean="0">
                <a:solidFill>
                  <a:srgbClr val="000000"/>
                </a:solidFill>
              </a:rPr>
              <a:t>stream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 bwMode="auto">
          <a:xfrm>
            <a:off x="701484" y="4509144"/>
            <a:ext cx="1080144" cy="1170156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6325" y="56793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DB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sp>
        <p:nvSpPr>
          <p:cNvPr id="44" name="Folded Corner 43"/>
          <p:cNvSpPr/>
          <p:nvPr/>
        </p:nvSpPr>
        <p:spPr bwMode="auto">
          <a:xfrm>
            <a:off x="791496" y="2168832"/>
            <a:ext cx="810108" cy="94512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68"/>
          <p:cNvCxnSpPr>
            <a:stCxn id="44" idx="2"/>
            <a:endCxn id="38" idx="1"/>
          </p:cNvCxnSpPr>
          <p:nvPr/>
        </p:nvCxnSpPr>
        <p:spPr bwMode="auto">
          <a:xfrm rot="16200000" flipH="1">
            <a:off x="2265443" y="2045065"/>
            <a:ext cx="697593" cy="2835378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>
            <a:stCxn id="42" idx="1"/>
            <a:endCxn id="38" idx="1"/>
          </p:cNvCxnSpPr>
          <p:nvPr/>
        </p:nvCxnSpPr>
        <p:spPr bwMode="auto">
          <a:xfrm rot="5400000" flipH="1" flipV="1">
            <a:off x="2287946" y="2765162"/>
            <a:ext cx="697593" cy="279037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601604" y="36090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extract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21288766">
            <a:off x="6010930" y="4360818"/>
            <a:ext cx="1686490" cy="523220"/>
          </a:xfrm>
          <a:prstGeom prst="rect">
            <a:avLst/>
          </a:prstGeom>
          <a:solidFill>
            <a:srgbClr val="92D050"/>
          </a:solidFill>
          <a:ln>
            <a:solidFill>
              <a:srgbClr val="33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rgbClr val="336600"/>
                </a:solidFill>
                <a:sym typeface="Wingdings"/>
              </a:rPr>
              <a:t>solved for control-flow</a:t>
            </a:r>
            <a:endParaRPr lang="de-DE" sz="1400" dirty="0">
              <a:solidFill>
                <a:srgbClr val="3366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21288766">
            <a:off x="6224907" y="4625833"/>
            <a:ext cx="169199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unsolved for other perspectives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Execution-Time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619"/>
            <a:ext cx="7553325" cy="423278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" y="3868057"/>
            <a:ext cx="4889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4798E-6 L 0.20365 -0.113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1828800"/>
            <a:ext cx="36576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  <a:endParaRPr lang="en-US" sz="287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07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7553325" cy="423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8150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{A = 3000;R = Michael</a:t>
            </a:r>
            <a:r>
              <a:rPr lang="en-US" dirty="0" smtClean="0"/>
              <a:t>; E </a:t>
            </a:r>
            <a:r>
              <a:rPr lang="en-US" dirty="0"/>
              <a:t>= Pete});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{V = OK;E = </a:t>
            </a:r>
            <a:r>
              <a:rPr lang="en-US" dirty="0" smtClean="0"/>
              <a:t>Sue});</a:t>
            </a: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; {I = 530;D = OK;E = </a:t>
            </a:r>
            <a:r>
              <a:rPr lang="en-US" dirty="0" smtClean="0"/>
              <a:t>Sue});</a:t>
            </a:r>
          </a:p>
          <a:p>
            <a:r>
              <a:rPr lang="en-US" dirty="0" smtClean="0"/>
              <a:t>(</a:t>
            </a:r>
            <a:r>
              <a:rPr lang="en-US" b="1" dirty="0"/>
              <a:t>f</a:t>
            </a:r>
            <a:r>
              <a:rPr lang="en-US" dirty="0"/>
              <a:t>; {E = </a:t>
            </a:r>
            <a:r>
              <a:rPr lang="en-US" dirty="0" smtClean="0"/>
              <a:t>Pete});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Example: A Credit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42716" y="3940674"/>
            <a:ext cx="1004888" cy="334963"/>
          </a:xfrm>
        </p:spPr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381000" y="1281509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" y="1783420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121400" y="1559799"/>
            <a:ext cx="2895600" cy="1305610"/>
          </a:xfrm>
          <a:prstGeom prst="wedgeEllipseCallout">
            <a:avLst>
              <a:gd name="adj1" fmla="val -216793"/>
              <a:gd name="adj2" fmla="val -11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For such a credit amount, should be </a:t>
            </a:r>
            <a:r>
              <a:rPr lang="it-IT" dirty="0">
                <a:solidFill>
                  <a:srgbClr val="FFFF00"/>
                </a:solidFill>
              </a:rPr>
              <a:t>interest </a:t>
            </a:r>
            <a:r>
              <a:rPr lang="it-IT" dirty="0" smtClean="0">
                <a:solidFill>
                  <a:srgbClr val="FFFF00"/>
                </a:solidFill>
              </a:rPr>
              <a:t>&lt;450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200" y="1559799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096000" y="1829033"/>
            <a:ext cx="2895600" cy="1305610"/>
          </a:xfrm>
          <a:prstGeom prst="wedgeEllipseCallout">
            <a:avLst>
              <a:gd name="adj1" fmla="val -180829"/>
              <a:gd name="adj2" fmla="val -532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«Sue» not authorized to perform b: is not </a:t>
            </a:r>
            <a:r>
              <a:rPr lang="it-IT" i="1" dirty="0" smtClean="0">
                <a:solidFill>
                  <a:srgbClr val="FFFF00"/>
                </a:solidFill>
              </a:rPr>
              <a:t>Assistant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9500" y="1805636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6096000" y="1176228"/>
            <a:ext cx="2895600" cy="1305610"/>
          </a:xfrm>
          <a:prstGeom prst="wedgeEllipseCallout">
            <a:avLst>
              <a:gd name="adj1" fmla="val -187846"/>
              <a:gd name="adj2" fmla="val 158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Activity </a:t>
            </a:r>
            <a:r>
              <a:rPr lang="it-IT" b="1" dirty="0" smtClean="0">
                <a:solidFill>
                  <a:srgbClr val="FFFF00"/>
                </a:solidFill>
              </a:rPr>
              <a:t>h</a:t>
            </a:r>
            <a:r>
              <a:rPr lang="it-IT" dirty="0" smtClean="0">
                <a:solidFill>
                  <a:srgbClr val="FFFF00"/>
                </a:solidFill>
              </a:rPr>
              <a:t> hasn’t been executed: D cannot be OK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1288871"/>
            <a:ext cx="4114800" cy="1477328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(a; {A = 3000;R = Michael; E = Pete}); </a:t>
            </a:r>
          </a:p>
          <a:p>
            <a:r>
              <a:rPr lang="en-US" dirty="0"/>
              <a:t>(b; {V = OK;</a:t>
            </a:r>
            <a:r>
              <a:rPr lang="en-US" b="1" dirty="0"/>
              <a:t>E = </a:t>
            </a:r>
            <a:r>
              <a:rPr lang="en-US" b="1" dirty="0" smtClean="0"/>
              <a:t>Pete</a:t>
            </a:r>
            <a:r>
              <a:rPr lang="en-US" dirty="0" smtClean="0"/>
              <a:t>});</a:t>
            </a:r>
            <a:endParaRPr lang="en-US" dirty="0"/>
          </a:p>
          <a:p>
            <a:r>
              <a:rPr lang="en-US" strike="sngStrike" dirty="0"/>
              <a:t>(c; {I = 530;D = OK;E = Sue}); </a:t>
            </a:r>
            <a:endParaRPr lang="en-US" strike="sngStrike" dirty="0" smtClean="0"/>
          </a:p>
          <a:p>
            <a:r>
              <a:rPr lang="it-IT" b="1" dirty="0" smtClean="0"/>
              <a:t>(d, {I = 599; D = NOK; E = Sue});</a:t>
            </a:r>
            <a:endParaRPr lang="en-US" b="1" dirty="0"/>
          </a:p>
          <a:p>
            <a:r>
              <a:rPr lang="en-US" dirty="0"/>
              <a:t>(f; {E = Pete});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35404"/>
            <a:ext cx="812396" cy="8123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29200" y="4180343"/>
            <a:ext cx="4114800" cy="1200329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(a; {</a:t>
            </a:r>
            <a:r>
              <a:rPr lang="en-US" b="1" dirty="0"/>
              <a:t>A = </a:t>
            </a:r>
            <a:r>
              <a:rPr lang="en-US" b="1" dirty="0" smtClean="0"/>
              <a:t>5001</a:t>
            </a:r>
            <a:r>
              <a:rPr lang="en-US" dirty="0" smtClean="0"/>
              <a:t>;R </a:t>
            </a:r>
            <a:r>
              <a:rPr lang="en-US" dirty="0"/>
              <a:t>= Michael; E = Pete}); </a:t>
            </a:r>
          </a:p>
          <a:p>
            <a:r>
              <a:rPr lang="en-US" dirty="0"/>
              <a:t>(b; {V = OK;</a:t>
            </a:r>
            <a:r>
              <a:rPr lang="en-US" b="1" dirty="0"/>
              <a:t>E = </a:t>
            </a:r>
            <a:r>
              <a:rPr lang="en-US" b="1" dirty="0" smtClean="0"/>
              <a:t>Pete</a:t>
            </a:r>
            <a:r>
              <a:rPr lang="en-US" dirty="0" smtClean="0"/>
              <a:t>});</a:t>
            </a:r>
            <a:endParaRPr lang="en-US" dirty="0"/>
          </a:p>
          <a:p>
            <a:r>
              <a:rPr lang="en-US" dirty="0"/>
              <a:t>(c; {I = 530;</a:t>
            </a:r>
            <a:r>
              <a:rPr lang="en-US" b="1" dirty="0"/>
              <a:t>D = </a:t>
            </a:r>
            <a:r>
              <a:rPr lang="en-US" b="1" dirty="0" smtClean="0"/>
              <a:t>NOK</a:t>
            </a:r>
            <a:r>
              <a:rPr lang="en-US" dirty="0" smtClean="0"/>
              <a:t>;E </a:t>
            </a:r>
            <a:r>
              <a:rPr lang="en-US" dirty="0"/>
              <a:t>= Sue});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f; {E = Pete});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04" y="3505200"/>
            <a:ext cx="812396" cy="81239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676900" y="537603"/>
            <a:ext cx="3467100" cy="1600200"/>
          </a:xfrm>
          <a:prstGeom prst="wedgeEllipseCallout">
            <a:avLst>
              <a:gd name="adj1" fmla="val -173947"/>
              <a:gd name="adj2" fmla="val 21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Activity </a:t>
            </a:r>
            <a:r>
              <a:rPr lang="it-IT" i="1" dirty="0" smtClean="0">
                <a:solidFill>
                  <a:srgbClr val="FFFF00"/>
                </a:solidFill>
              </a:rPr>
              <a:t>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should have occurred, since amount&lt;5000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2969 0.082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8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3279" y="5945743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3280" y="3939525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10488" y="5021433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39753" y="5088878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091954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220260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3618995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&lt; 10 and y’ &gt;= 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6488668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&gt;= 10 and y’ &gt;= 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229766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 &gt;= x+z</a:t>
            </a:r>
            <a:endParaRPr lang="en-US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Nets with Data</a:t>
            </a:r>
            <a:endParaRPr lang="en-US" dirty="0"/>
          </a:p>
        </p:txBody>
      </p:sp>
      <p:cxnSp>
        <p:nvCxnSpPr>
          <p:cNvPr id="61" name="Straight Connector 60"/>
          <p:cNvCxnSpPr>
            <a:stCxn id="8" idx="3"/>
            <a:endCxn id="33" idx="2"/>
          </p:cNvCxnSpPr>
          <p:nvPr/>
        </p:nvCxnSpPr>
        <p:spPr>
          <a:xfrm flipV="1">
            <a:off x="940908" y="5359837"/>
            <a:ext cx="659292" cy="358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3" idx="6"/>
            <a:endCxn id="4" idx="1"/>
          </p:cNvCxnSpPr>
          <p:nvPr/>
        </p:nvCxnSpPr>
        <p:spPr>
          <a:xfrm>
            <a:off x="1905000" y="5359837"/>
            <a:ext cx="434753" cy="50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6" idx="0"/>
            <a:endCxn id="97" idx="3"/>
          </p:cNvCxnSpPr>
          <p:nvPr/>
        </p:nvCxnSpPr>
        <p:spPr>
          <a:xfrm rot="16200000" flipV="1">
            <a:off x="3773092" y="3687477"/>
            <a:ext cx="2241362" cy="728055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6" idx="6"/>
          </p:cNvCxnSpPr>
          <p:nvPr/>
        </p:nvCxnSpPr>
        <p:spPr>
          <a:xfrm>
            <a:off x="5410200" y="5311763"/>
            <a:ext cx="1284839" cy="5424"/>
          </a:xfrm>
          <a:prstGeom prst="bentConnector3">
            <a:avLst>
              <a:gd name="adj1" fmla="val 50000"/>
            </a:avLst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105400" y="5172186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/>
          <p:cNvCxnSpPr>
            <a:stCxn id="6" idx="3"/>
            <a:endCxn id="76" idx="3"/>
          </p:cNvCxnSpPr>
          <p:nvPr/>
        </p:nvCxnSpPr>
        <p:spPr>
          <a:xfrm flipV="1">
            <a:off x="4513187" y="5410459"/>
            <a:ext cx="636850" cy="806747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3"/>
            <a:endCxn id="76" idx="1"/>
          </p:cNvCxnSpPr>
          <p:nvPr/>
        </p:nvCxnSpPr>
        <p:spPr>
          <a:xfrm>
            <a:off x="4513188" y="4210988"/>
            <a:ext cx="636849" cy="1002079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969837" y="2659361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rebuchet MS"/>
              </a:rPr>
              <a:t>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400800" y="4697463"/>
            <a:ext cx="134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 </a:t>
            </a:r>
            <a:r>
              <a:rPr lang="it-IT" dirty="0"/>
              <a:t>&lt;</a:t>
            </a:r>
            <a:r>
              <a:rPr lang="it-IT" dirty="0" smtClean="0"/>
              <a:t>= x+z</a:t>
            </a:r>
            <a:endParaRPr lang="en-US" dirty="0"/>
          </a:p>
        </p:txBody>
      </p:sp>
      <p:cxnSp>
        <p:nvCxnSpPr>
          <p:cNvPr id="113" name="Straight Connector 112"/>
          <p:cNvCxnSpPr>
            <a:endCxn id="33" idx="0"/>
          </p:cNvCxnSpPr>
          <p:nvPr/>
        </p:nvCxnSpPr>
        <p:spPr>
          <a:xfrm rot="10800000" flipV="1">
            <a:off x="1752601" y="2936260"/>
            <a:ext cx="2225973" cy="2283999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899661" y="5359195"/>
            <a:ext cx="327525" cy="5425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3227186" y="5219618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9" name="Straight Connector 158"/>
          <p:cNvCxnSpPr>
            <a:stCxn id="158" idx="4"/>
            <a:endCxn id="6" idx="1"/>
          </p:cNvCxnSpPr>
          <p:nvPr/>
        </p:nvCxnSpPr>
        <p:spPr>
          <a:xfrm>
            <a:off x="3379586" y="5498772"/>
            <a:ext cx="573693" cy="71843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8" idx="0"/>
            <a:endCxn id="5" idx="1"/>
          </p:cNvCxnSpPr>
          <p:nvPr/>
        </p:nvCxnSpPr>
        <p:spPr>
          <a:xfrm flipV="1">
            <a:off x="3379586" y="4210988"/>
            <a:ext cx="573694" cy="100863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7798204" y="5155819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0" name="Straight Connector 179"/>
          <p:cNvCxnSpPr>
            <a:stCxn id="9" idx="3"/>
            <a:endCxn id="179" idx="0"/>
          </p:cNvCxnSpPr>
          <p:nvPr/>
        </p:nvCxnSpPr>
        <p:spPr>
          <a:xfrm>
            <a:off x="7270396" y="5292896"/>
            <a:ext cx="540631" cy="250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2362200" y="3560966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86" name="Rounded Rectangle 185"/>
          <p:cNvSpPr/>
          <p:nvPr/>
        </p:nvSpPr>
        <p:spPr>
          <a:xfrm>
            <a:off x="1524000" y="6019800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Y</a:t>
            </a:r>
            <a:endParaRPr lang="en-US" dirty="0"/>
          </a:p>
        </p:txBody>
      </p:sp>
      <p:cxnSp>
        <p:nvCxnSpPr>
          <p:cNvPr id="187" name="Straight Connector 186"/>
          <p:cNvCxnSpPr>
            <a:endCxn id="185" idx="2"/>
          </p:cNvCxnSpPr>
          <p:nvPr/>
        </p:nvCxnSpPr>
        <p:spPr>
          <a:xfrm flipH="1" flipV="1">
            <a:off x="2609850" y="4051504"/>
            <a:ext cx="12195" cy="1039746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endCxn id="186" idx="3"/>
          </p:cNvCxnSpPr>
          <p:nvPr/>
        </p:nvCxnSpPr>
        <p:spPr>
          <a:xfrm rot="5400000">
            <a:off x="2253812" y="4274573"/>
            <a:ext cx="1755984" cy="2225008"/>
          </a:xfrm>
          <a:prstGeom prst="curvedConnector2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6" idx="1"/>
            <a:endCxn id="186" idx="3"/>
          </p:cNvCxnSpPr>
          <p:nvPr/>
        </p:nvCxnSpPr>
        <p:spPr>
          <a:xfrm flipH="1">
            <a:off x="2019300" y="6217206"/>
            <a:ext cx="1933979" cy="47863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8" idx="0"/>
            <a:endCxn id="207" idx="2"/>
          </p:cNvCxnSpPr>
          <p:nvPr/>
        </p:nvCxnSpPr>
        <p:spPr>
          <a:xfrm flipH="1" flipV="1">
            <a:off x="653879" y="4509085"/>
            <a:ext cx="7075" cy="582869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" name="Rounded Rectangle 206"/>
          <p:cNvSpPr/>
          <p:nvPr/>
        </p:nvSpPr>
        <p:spPr>
          <a:xfrm>
            <a:off x="406229" y="4018547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Z</a:t>
            </a:r>
            <a:endParaRPr lang="en-US" dirty="0"/>
          </a:p>
        </p:txBody>
      </p:sp>
      <p:cxnSp>
        <p:nvCxnSpPr>
          <p:cNvPr id="228" name="Straight Connector 227"/>
          <p:cNvCxnSpPr>
            <a:stCxn id="8" idx="2"/>
            <a:endCxn id="186" idx="1"/>
          </p:cNvCxnSpPr>
          <p:nvPr/>
        </p:nvCxnSpPr>
        <p:spPr>
          <a:xfrm>
            <a:off x="660954" y="5634879"/>
            <a:ext cx="863046" cy="630190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99" grpId="0"/>
      <p:bldP spid="185" grpId="0" animBg="1"/>
      <p:bldP spid="186" grpId="0" animBg="1"/>
      <p:bldP spid="2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hevron 182"/>
          <p:cNvSpPr/>
          <p:nvPr/>
        </p:nvSpPr>
        <p:spPr>
          <a:xfrm>
            <a:off x="4191000" y="1598622"/>
            <a:ext cx="659605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64" name="Chevron 63"/>
          <p:cNvSpPr/>
          <p:nvPr/>
        </p:nvSpPr>
        <p:spPr>
          <a:xfrm>
            <a:off x="6960395" y="1586129"/>
            <a:ext cx="659605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62" name="Chevron 61"/>
          <p:cNvSpPr/>
          <p:nvPr/>
        </p:nvSpPr>
        <p:spPr>
          <a:xfrm>
            <a:off x="5791200" y="1587707"/>
            <a:ext cx="1275748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339753" y="5088878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3280" y="3939525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3279" y="5945743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077" y="5091954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10488" y="5021433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220260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3618995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&lt; 10 and y’ &gt;= 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24200" y="6488668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&gt;= 10 and y’ &gt;= 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229766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 &gt;= x+z</a:t>
            </a:r>
            <a:endParaRPr lang="en-US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trace without problems</a:t>
            </a:r>
            <a:endParaRPr lang="en-US" dirty="0"/>
          </a:p>
        </p:txBody>
      </p:sp>
      <p:sp>
        <p:nvSpPr>
          <p:cNvPr id="54" name="Chevron 53"/>
          <p:cNvSpPr/>
          <p:nvPr/>
        </p:nvSpPr>
        <p:spPr>
          <a:xfrm>
            <a:off x="311304" y="1587707"/>
            <a:ext cx="1669896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56" name="Chevron 55"/>
          <p:cNvSpPr/>
          <p:nvPr/>
        </p:nvSpPr>
        <p:spPr>
          <a:xfrm>
            <a:off x="1905000" y="1587707"/>
            <a:ext cx="1264432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57" name="Chevron 56"/>
          <p:cNvSpPr/>
          <p:nvPr/>
        </p:nvSpPr>
        <p:spPr>
          <a:xfrm>
            <a:off x="3124200" y="1587707"/>
            <a:ext cx="1082973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59" name="Chevron 58"/>
          <p:cNvSpPr/>
          <p:nvPr/>
        </p:nvSpPr>
        <p:spPr>
          <a:xfrm>
            <a:off x="4816604" y="1593764"/>
            <a:ext cx="1050796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416811" y="1578114"/>
            <a:ext cx="8117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>
                <a:latin typeface="+mn-lt"/>
                <a:cs typeface="+mn-cs"/>
              </a:rPr>
              <a:t>S {z=1,y=0}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+mn-lt"/>
                <a:cs typeface="+mn-cs"/>
              </a:rPr>
              <a:t>A{x=10} – C{y=11} – E –  </a:t>
            </a:r>
            <a:r>
              <a:rPr lang="en-US" sz="2000" dirty="0" smtClean="0"/>
              <a:t>A{x=10} – B{y=11} -  F  </a:t>
            </a:r>
            <a:br>
              <a:rPr lang="en-US" sz="2000" dirty="0" smtClean="0"/>
            </a:b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229" y="5069681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48489" y="5091250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59479" y="5949135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70752" y="3960029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38200"/>
            <a:ext cx="812396" cy="812396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6695039" y="5042659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61" name="Straight Connector 60"/>
          <p:cNvCxnSpPr>
            <a:stCxn id="8" idx="3"/>
            <a:endCxn id="33" idx="2"/>
          </p:cNvCxnSpPr>
          <p:nvPr/>
        </p:nvCxnSpPr>
        <p:spPr>
          <a:xfrm flipV="1">
            <a:off x="968985" y="5359837"/>
            <a:ext cx="631215" cy="358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3" idx="6"/>
            <a:endCxn id="4" idx="1"/>
          </p:cNvCxnSpPr>
          <p:nvPr/>
        </p:nvCxnSpPr>
        <p:spPr>
          <a:xfrm>
            <a:off x="1905000" y="5359837"/>
            <a:ext cx="434753" cy="50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6" idx="0"/>
            <a:endCxn id="97" idx="3"/>
          </p:cNvCxnSpPr>
          <p:nvPr/>
        </p:nvCxnSpPr>
        <p:spPr>
          <a:xfrm rot="16200000" flipV="1">
            <a:off x="3773092" y="3687477"/>
            <a:ext cx="2241362" cy="728055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6" idx="6"/>
            <a:endCxn id="73" idx="1"/>
          </p:cNvCxnSpPr>
          <p:nvPr/>
        </p:nvCxnSpPr>
        <p:spPr>
          <a:xfrm>
            <a:off x="5410200" y="5311763"/>
            <a:ext cx="1284839" cy="5424"/>
          </a:xfrm>
          <a:prstGeom prst="bentConnector3">
            <a:avLst>
              <a:gd name="adj1" fmla="val 50000"/>
            </a:avLst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105400" y="5172186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/>
          <p:cNvCxnSpPr>
            <a:stCxn id="6" idx="3"/>
            <a:endCxn id="76" idx="3"/>
          </p:cNvCxnSpPr>
          <p:nvPr/>
        </p:nvCxnSpPr>
        <p:spPr>
          <a:xfrm flipV="1">
            <a:off x="4513187" y="5410459"/>
            <a:ext cx="636850" cy="806747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3"/>
            <a:endCxn id="76" idx="1"/>
          </p:cNvCxnSpPr>
          <p:nvPr/>
        </p:nvCxnSpPr>
        <p:spPr>
          <a:xfrm>
            <a:off x="4513188" y="4210988"/>
            <a:ext cx="636849" cy="1002079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969837" y="2659361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rebuchet MS"/>
              </a:rPr>
              <a:t>E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3978573" y="2661733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00800" y="4697463"/>
            <a:ext cx="134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 </a:t>
            </a:r>
            <a:r>
              <a:rPr lang="it-IT" dirty="0"/>
              <a:t>&lt;</a:t>
            </a:r>
            <a:r>
              <a:rPr lang="it-IT" dirty="0" smtClean="0"/>
              <a:t>= x+z</a:t>
            </a:r>
            <a:endParaRPr lang="en-US" dirty="0"/>
          </a:p>
        </p:txBody>
      </p:sp>
      <p:cxnSp>
        <p:nvCxnSpPr>
          <p:cNvPr id="113" name="Straight Connector 112"/>
          <p:cNvCxnSpPr>
            <a:stCxn id="98" idx="1"/>
            <a:endCxn id="33" idx="0"/>
          </p:cNvCxnSpPr>
          <p:nvPr/>
        </p:nvCxnSpPr>
        <p:spPr>
          <a:xfrm rot="10800000" flipV="1">
            <a:off x="1752601" y="2936260"/>
            <a:ext cx="2225973" cy="2283999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899661" y="5359195"/>
            <a:ext cx="327525" cy="5425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3227186" y="5219618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9" name="Straight Connector 158"/>
          <p:cNvCxnSpPr>
            <a:stCxn id="158" idx="4"/>
            <a:endCxn id="6" idx="1"/>
          </p:cNvCxnSpPr>
          <p:nvPr/>
        </p:nvCxnSpPr>
        <p:spPr>
          <a:xfrm>
            <a:off x="3379586" y="5498772"/>
            <a:ext cx="573693" cy="71843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8" idx="0"/>
            <a:endCxn id="5" idx="1"/>
          </p:cNvCxnSpPr>
          <p:nvPr/>
        </p:nvCxnSpPr>
        <p:spPr>
          <a:xfrm flipV="1">
            <a:off x="3379586" y="4210988"/>
            <a:ext cx="573694" cy="100863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7798204" y="5155819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0" name="Straight Connector 179"/>
          <p:cNvCxnSpPr>
            <a:stCxn id="9" idx="3"/>
            <a:endCxn id="179" idx="0"/>
          </p:cNvCxnSpPr>
          <p:nvPr/>
        </p:nvCxnSpPr>
        <p:spPr>
          <a:xfrm>
            <a:off x="7270396" y="5292896"/>
            <a:ext cx="540631" cy="250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2362200" y="3560966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86" name="Rounded Rectangle 185"/>
          <p:cNvSpPr/>
          <p:nvPr/>
        </p:nvSpPr>
        <p:spPr>
          <a:xfrm>
            <a:off x="1524000" y="6019800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Y</a:t>
            </a:r>
            <a:endParaRPr lang="en-US" dirty="0"/>
          </a:p>
        </p:txBody>
      </p:sp>
      <p:cxnSp>
        <p:nvCxnSpPr>
          <p:cNvPr id="187" name="Straight Connector 186"/>
          <p:cNvCxnSpPr>
            <a:stCxn id="65" idx="0"/>
            <a:endCxn id="185" idx="2"/>
          </p:cNvCxnSpPr>
          <p:nvPr/>
        </p:nvCxnSpPr>
        <p:spPr>
          <a:xfrm flipH="1" flipV="1">
            <a:off x="2609850" y="4051504"/>
            <a:ext cx="12195" cy="1039746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70" idx="2"/>
            <a:endCxn id="186" idx="3"/>
          </p:cNvCxnSpPr>
          <p:nvPr/>
        </p:nvCxnSpPr>
        <p:spPr>
          <a:xfrm rot="5400000">
            <a:off x="2253812" y="4274573"/>
            <a:ext cx="1755984" cy="2225008"/>
          </a:xfrm>
          <a:prstGeom prst="curvedConnector2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6" idx="1"/>
            <a:endCxn id="186" idx="3"/>
          </p:cNvCxnSpPr>
          <p:nvPr/>
        </p:nvCxnSpPr>
        <p:spPr>
          <a:xfrm flipH="1">
            <a:off x="2019300" y="6217206"/>
            <a:ext cx="1933979" cy="47863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3" idx="0"/>
          </p:cNvCxnSpPr>
          <p:nvPr/>
        </p:nvCxnSpPr>
        <p:spPr>
          <a:xfrm flipH="1" flipV="1">
            <a:off x="659257" y="4527381"/>
            <a:ext cx="20528" cy="542300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" name="Rounded Rectangle 206"/>
          <p:cNvSpPr/>
          <p:nvPr/>
        </p:nvSpPr>
        <p:spPr>
          <a:xfrm>
            <a:off x="406229" y="4018547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Z</a:t>
            </a:r>
            <a:endParaRPr lang="en-US" dirty="0"/>
          </a:p>
        </p:txBody>
      </p:sp>
      <p:cxnSp>
        <p:nvCxnSpPr>
          <p:cNvPr id="228" name="Straight Connector 227"/>
          <p:cNvCxnSpPr>
            <a:stCxn id="8" idx="2"/>
            <a:endCxn id="186" idx="1"/>
          </p:cNvCxnSpPr>
          <p:nvPr/>
        </p:nvCxnSpPr>
        <p:spPr>
          <a:xfrm>
            <a:off x="689031" y="5634879"/>
            <a:ext cx="834969" cy="630190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64" grpId="0" animBg="1"/>
      <p:bldP spid="62" grpId="0" animBg="1"/>
      <p:bldP spid="54" grpId="0" animBg="1"/>
      <p:bldP spid="56" grpId="0" animBg="1"/>
      <p:bldP spid="57" grpId="0" animBg="1"/>
      <p:bldP spid="59" grpId="0" animBg="1"/>
      <p:bldP spid="3" grpId="0" animBg="1"/>
      <p:bldP spid="3" grpId="1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70" grpId="0" animBg="1"/>
      <p:bldP spid="70" grpId="1" animBg="1"/>
      <p:bldP spid="73" grpId="0" animBg="1"/>
      <p:bldP spid="98" grpId="0" animBg="1"/>
      <p:bldP spid="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hevron 182"/>
          <p:cNvSpPr/>
          <p:nvPr/>
        </p:nvSpPr>
        <p:spPr>
          <a:xfrm>
            <a:off x="4191000" y="1446222"/>
            <a:ext cx="659605" cy="38257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62" name="Chevron 61"/>
          <p:cNvSpPr/>
          <p:nvPr/>
        </p:nvSpPr>
        <p:spPr>
          <a:xfrm>
            <a:off x="5734652" y="1435307"/>
            <a:ext cx="1275748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2339753" y="5088878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3280" y="3939525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3279" y="5934075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077" y="5091954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10488" y="5038627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220260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24200" y="3618995"/>
            <a:ext cx="207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&lt;= 10 and y’ &gt;=y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352800" y="6488668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&gt;= 10 and y’ &gt;= 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229766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 </a:t>
            </a:r>
            <a:r>
              <a:rPr lang="it-IT" dirty="0"/>
              <a:t>&gt;</a:t>
            </a:r>
            <a:r>
              <a:rPr lang="it-IT" dirty="0" smtClean="0"/>
              <a:t>= x+z</a:t>
            </a:r>
            <a:endParaRPr lang="en-US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trace with problems</a:t>
            </a:r>
            <a:endParaRPr lang="en-US" dirty="0"/>
          </a:p>
        </p:txBody>
      </p:sp>
      <p:sp>
        <p:nvSpPr>
          <p:cNvPr id="54" name="Chevron 53"/>
          <p:cNvSpPr/>
          <p:nvPr/>
        </p:nvSpPr>
        <p:spPr>
          <a:xfrm>
            <a:off x="304800" y="1435307"/>
            <a:ext cx="1714500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56" name="Chevron 55"/>
          <p:cNvSpPr/>
          <p:nvPr/>
        </p:nvSpPr>
        <p:spPr>
          <a:xfrm>
            <a:off x="2019300" y="1435307"/>
            <a:ext cx="1028700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57" name="Chevron 56"/>
          <p:cNvSpPr/>
          <p:nvPr/>
        </p:nvSpPr>
        <p:spPr>
          <a:xfrm>
            <a:off x="3108027" y="1435307"/>
            <a:ext cx="1082973" cy="38257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59" name="Chevron 58"/>
          <p:cNvSpPr/>
          <p:nvPr/>
        </p:nvSpPr>
        <p:spPr>
          <a:xfrm>
            <a:off x="4740404" y="1441364"/>
            <a:ext cx="1050796" cy="382578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388725" y="1447800"/>
            <a:ext cx="7078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>
                <a:latin typeface="+mn-lt"/>
                <a:cs typeface="+mn-cs"/>
              </a:rPr>
              <a:t>S {z=10,y=0}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+mn-lt"/>
                <a:cs typeface="+mn-cs"/>
              </a:rPr>
              <a:t>A{x=1} – C{y=11} – E –  </a:t>
            </a:r>
            <a:r>
              <a:rPr lang="en-US" sz="2000" dirty="0" smtClean="0"/>
              <a:t>A{x=3} – B{y=13}  </a:t>
            </a: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229" y="5069681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48489" y="5091250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59479" y="5943600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70752" y="3946744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61" name="Straight Connector 60"/>
          <p:cNvCxnSpPr>
            <a:stCxn id="8" idx="3"/>
            <a:endCxn id="33" idx="2"/>
          </p:cNvCxnSpPr>
          <p:nvPr/>
        </p:nvCxnSpPr>
        <p:spPr>
          <a:xfrm flipV="1">
            <a:off x="968985" y="5359837"/>
            <a:ext cx="631215" cy="358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3" idx="6"/>
            <a:endCxn id="4" idx="1"/>
          </p:cNvCxnSpPr>
          <p:nvPr/>
        </p:nvCxnSpPr>
        <p:spPr>
          <a:xfrm>
            <a:off x="1905000" y="5359837"/>
            <a:ext cx="434753" cy="50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6" idx="0"/>
            <a:endCxn id="97" idx="3"/>
          </p:cNvCxnSpPr>
          <p:nvPr/>
        </p:nvCxnSpPr>
        <p:spPr>
          <a:xfrm rot="16200000" flipV="1">
            <a:off x="3773092" y="3687477"/>
            <a:ext cx="2241362" cy="728055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6" idx="6"/>
            <a:endCxn id="9" idx="1"/>
          </p:cNvCxnSpPr>
          <p:nvPr/>
        </p:nvCxnSpPr>
        <p:spPr>
          <a:xfrm flipV="1">
            <a:off x="5410200" y="5310090"/>
            <a:ext cx="1300288" cy="1673"/>
          </a:xfrm>
          <a:prstGeom prst="bentConnector3">
            <a:avLst>
              <a:gd name="adj1" fmla="val 50000"/>
            </a:avLst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105400" y="5172186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/>
          <p:cNvCxnSpPr>
            <a:stCxn id="6" idx="3"/>
            <a:endCxn id="76" idx="3"/>
          </p:cNvCxnSpPr>
          <p:nvPr/>
        </p:nvCxnSpPr>
        <p:spPr>
          <a:xfrm flipV="1">
            <a:off x="4513187" y="5410459"/>
            <a:ext cx="636850" cy="795079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3"/>
            <a:endCxn id="76" idx="1"/>
          </p:cNvCxnSpPr>
          <p:nvPr/>
        </p:nvCxnSpPr>
        <p:spPr>
          <a:xfrm>
            <a:off x="4513188" y="4210988"/>
            <a:ext cx="636849" cy="1002079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969837" y="2659361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rebuchet MS"/>
              </a:rPr>
              <a:t>E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3978573" y="2661733"/>
            <a:ext cx="547111" cy="5490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00800" y="4697463"/>
            <a:ext cx="127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 &lt;= x+z</a:t>
            </a:r>
            <a:endParaRPr lang="en-US" dirty="0"/>
          </a:p>
        </p:txBody>
      </p:sp>
      <p:cxnSp>
        <p:nvCxnSpPr>
          <p:cNvPr id="113" name="Straight Connector 112"/>
          <p:cNvCxnSpPr>
            <a:stCxn id="98" idx="1"/>
            <a:endCxn id="33" idx="0"/>
          </p:cNvCxnSpPr>
          <p:nvPr/>
        </p:nvCxnSpPr>
        <p:spPr>
          <a:xfrm rot="10800000" flipV="1">
            <a:off x="1752601" y="2936260"/>
            <a:ext cx="2225973" cy="2283999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899661" y="5359195"/>
            <a:ext cx="327525" cy="5425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3227186" y="5219618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9" name="Straight Connector 158"/>
          <p:cNvCxnSpPr>
            <a:stCxn id="158" idx="4"/>
            <a:endCxn id="6" idx="1"/>
          </p:cNvCxnSpPr>
          <p:nvPr/>
        </p:nvCxnSpPr>
        <p:spPr>
          <a:xfrm>
            <a:off x="3379586" y="5498772"/>
            <a:ext cx="573693" cy="706766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8" idx="0"/>
            <a:endCxn id="5" idx="1"/>
          </p:cNvCxnSpPr>
          <p:nvPr/>
        </p:nvCxnSpPr>
        <p:spPr>
          <a:xfrm flipV="1">
            <a:off x="3379586" y="4210988"/>
            <a:ext cx="573694" cy="100863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7798204" y="5155819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0" name="Straight Connector 179"/>
          <p:cNvCxnSpPr>
            <a:stCxn id="9" idx="3"/>
            <a:endCxn id="179" idx="0"/>
          </p:cNvCxnSpPr>
          <p:nvPr/>
        </p:nvCxnSpPr>
        <p:spPr>
          <a:xfrm flipV="1">
            <a:off x="7270396" y="5295396"/>
            <a:ext cx="540631" cy="1469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2404361" y="3467558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86" name="Rounded Rectangle 185"/>
          <p:cNvSpPr/>
          <p:nvPr/>
        </p:nvSpPr>
        <p:spPr>
          <a:xfrm>
            <a:off x="1524000" y="5986462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Y</a:t>
            </a:r>
            <a:endParaRPr lang="en-US" dirty="0"/>
          </a:p>
        </p:txBody>
      </p:sp>
      <p:cxnSp>
        <p:nvCxnSpPr>
          <p:cNvPr id="187" name="Straight Connector 186"/>
          <p:cNvCxnSpPr>
            <a:stCxn id="65" idx="0"/>
            <a:endCxn id="185" idx="2"/>
          </p:cNvCxnSpPr>
          <p:nvPr/>
        </p:nvCxnSpPr>
        <p:spPr>
          <a:xfrm flipV="1">
            <a:off x="2622045" y="3958096"/>
            <a:ext cx="29966" cy="1133154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3" idx="2"/>
            <a:endCxn id="186" idx="1"/>
          </p:cNvCxnSpPr>
          <p:nvPr/>
        </p:nvCxnSpPr>
        <p:spPr>
          <a:xfrm>
            <a:off x="679785" y="5618737"/>
            <a:ext cx="844215" cy="612994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6" idx="1"/>
            <a:endCxn id="186" idx="3"/>
          </p:cNvCxnSpPr>
          <p:nvPr/>
        </p:nvCxnSpPr>
        <p:spPr>
          <a:xfrm flipH="1">
            <a:off x="2019300" y="6205538"/>
            <a:ext cx="1933979" cy="26193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3" idx="0"/>
          </p:cNvCxnSpPr>
          <p:nvPr/>
        </p:nvCxnSpPr>
        <p:spPr>
          <a:xfrm flipH="1" flipV="1">
            <a:off x="659257" y="4527381"/>
            <a:ext cx="20528" cy="542300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" name="Rounded Rectangle 206"/>
          <p:cNvSpPr/>
          <p:nvPr/>
        </p:nvSpPr>
        <p:spPr>
          <a:xfrm>
            <a:off x="406229" y="4018547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Z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00" y="1015984"/>
            <a:ext cx="621527" cy="621527"/>
          </a:xfrm>
          <a:prstGeom prst="rect">
            <a:avLst/>
          </a:prstGeom>
        </p:spPr>
      </p:pic>
      <p:cxnSp>
        <p:nvCxnSpPr>
          <p:cNvPr id="81" name="Straight Connector 80"/>
          <p:cNvCxnSpPr>
            <a:stCxn id="70" idx="2"/>
            <a:endCxn id="186" idx="3"/>
          </p:cNvCxnSpPr>
          <p:nvPr/>
        </p:nvCxnSpPr>
        <p:spPr>
          <a:xfrm rot="5400000">
            <a:off x="2263839" y="4251261"/>
            <a:ext cx="1735931" cy="2225008"/>
          </a:xfrm>
          <a:prstGeom prst="curvedConnector2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038674" y="1447800"/>
            <a:ext cx="637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it-IT" sz="2000" dirty="0" smtClean="0"/>
              <a:t>&gt;&gt;</a:t>
            </a:r>
            <a:endParaRPr lang="en-US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/>
              <a:t>F  </a:t>
            </a: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22275" y="1828800"/>
            <a:ext cx="1230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>
                <a:latin typeface="+mn-lt"/>
                <a:cs typeface="+mn-cs"/>
              </a:rPr>
              <a:t>A{x=10}</a:t>
            </a: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32791" y="1847910"/>
            <a:ext cx="1230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>
                <a:latin typeface="+mn-lt"/>
                <a:cs typeface="+mn-cs"/>
              </a:rPr>
              <a:t>C{y=20}</a:t>
            </a: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56075" y="1847910"/>
            <a:ext cx="1230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>
                <a:latin typeface="+mn-lt"/>
              </a:rPr>
              <a:t>B</a:t>
            </a:r>
            <a:r>
              <a:rPr lang="en-US" sz="2000" dirty="0" smtClean="0">
                <a:latin typeface="+mn-lt"/>
                <a:cs typeface="+mn-cs"/>
              </a:rPr>
              <a:t>{y=20}</a:t>
            </a: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00600" y="1847910"/>
            <a:ext cx="1230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{x=10}</a:t>
            </a:r>
            <a:endParaRPr lang="nl-NL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62" grpId="0" animBg="1"/>
      <p:bldP spid="54" grpId="0" animBg="1"/>
      <p:bldP spid="56" grpId="0" animBg="1"/>
      <p:bldP spid="57" grpId="0" animBg="1"/>
      <p:bldP spid="59" grpId="0" animBg="1"/>
      <p:bldP spid="60" grpId="0"/>
      <p:bldP spid="3" grpId="0" animBg="1"/>
      <p:bldP spid="3" grpId="1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70" grpId="0" animBg="1"/>
      <p:bldP spid="98" grpId="0" animBg="1"/>
      <p:bldP spid="98" grpId="1" animBg="1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3" y="5088878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3280" y="3939525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3279" y="5934075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077" y="5091954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10488" y="5038627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220260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24200" y="3618995"/>
            <a:ext cx="207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&lt;= 10 and y’ &gt;=y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352800" y="6488668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 &gt;= 10 and y’ &gt;= 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0" y="229766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 </a:t>
            </a:r>
            <a:r>
              <a:rPr lang="it-IT" dirty="0"/>
              <a:t>&gt;</a:t>
            </a:r>
            <a:r>
              <a:rPr lang="it-IT" dirty="0" smtClean="0"/>
              <a:t>= x+z</a:t>
            </a:r>
            <a:endParaRPr lang="en-US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Alignments between Log and Process Traces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8725" y="1447800"/>
            <a:ext cx="8602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latin typeface="+mn-lt"/>
                <a:cs typeface="+mn-cs"/>
              </a:rPr>
              <a:t>Log:</a:t>
            </a:r>
            <a:r>
              <a:rPr lang="en-US" sz="2000" dirty="0" smtClean="0">
                <a:latin typeface="+mn-lt"/>
                <a:cs typeface="+mn-cs"/>
              </a:rPr>
              <a:t>        S {z=10,y=0}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+mn-lt"/>
                <a:cs typeface="+mn-cs"/>
              </a:rPr>
              <a:t>A{x=1}  –   C{y=11} – E –  </a:t>
            </a:r>
            <a:r>
              <a:rPr lang="en-US" sz="2000" dirty="0" smtClean="0"/>
              <a:t>A{x=3} –    B{y=13} -  </a:t>
            </a:r>
            <a:endParaRPr lang="nl-NL" sz="2000" dirty="0">
              <a:latin typeface="+mn-lt"/>
              <a:cs typeface="+mn-cs"/>
            </a:endParaRPr>
          </a:p>
        </p:txBody>
      </p:sp>
      <p:cxnSp>
        <p:nvCxnSpPr>
          <p:cNvPr id="61" name="Straight Connector 60"/>
          <p:cNvCxnSpPr>
            <a:stCxn id="8" idx="3"/>
            <a:endCxn id="33" idx="2"/>
          </p:cNvCxnSpPr>
          <p:nvPr/>
        </p:nvCxnSpPr>
        <p:spPr>
          <a:xfrm flipV="1">
            <a:off x="968985" y="5359837"/>
            <a:ext cx="631215" cy="358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3" idx="6"/>
            <a:endCxn id="4" idx="1"/>
          </p:cNvCxnSpPr>
          <p:nvPr/>
        </p:nvCxnSpPr>
        <p:spPr>
          <a:xfrm>
            <a:off x="1905000" y="5359837"/>
            <a:ext cx="434753" cy="50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6" idx="0"/>
            <a:endCxn id="97" idx="3"/>
          </p:cNvCxnSpPr>
          <p:nvPr/>
        </p:nvCxnSpPr>
        <p:spPr>
          <a:xfrm rot="16200000" flipV="1">
            <a:off x="3773092" y="3687477"/>
            <a:ext cx="2241362" cy="728055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6" idx="6"/>
            <a:endCxn id="9" idx="1"/>
          </p:cNvCxnSpPr>
          <p:nvPr/>
        </p:nvCxnSpPr>
        <p:spPr>
          <a:xfrm flipV="1">
            <a:off x="5410200" y="5310090"/>
            <a:ext cx="1300288" cy="1673"/>
          </a:xfrm>
          <a:prstGeom prst="bentConnector3">
            <a:avLst>
              <a:gd name="adj1" fmla="val 50000"/>
            </a:avLst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105400" y="5172186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/>
          <p:cNvCxnSpPr>
            <a:stCxn id="6" idx="3"/>
            <a:endCxn id="76" idx="3"/>
          </p:cNvCxnSpPr>
          <p:nvPr/>
        </p:nvCxnSpPr>
        <p:spPr>
          <a:xfrm flipV="1">
            <a:off x="4513187" y="5410459"/>
            <a:ext cx="636850" cy="795079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" idx="3"/>
            <a:endCxn id="76" idx="1"/>
          </p:cNvCxnSpPr>
          <p:nvPr/>
        </p:nvCxnSpPr>
        <p:spPr>
          <a:xfrm>
            <a:off x="4513188" y="4210988"/>
            <a:ext cx="636849" cy="1002079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969837" y="2659361"/>
            <a:ext cx="559908" cy="542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rebuchet MS"/>
              </a:rPr>
              <a:t>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400800" y="4697463"/>
            <a:ext cx="127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 &lt;= x+z</a:t>
            </a:r>
            <a:endParaRPr lang="en-US" dirty="0"/>
          </a:p>
        </p:txBody>
      </p:sp>
      <p:cxnSp>
        <p:nvCxnSpPr>
          <p:cNvPr id="113" name="Straight Connector 112"/>
          <p:cNvCxnSpPr>
            <a:stCxn id="97" idx="1"/>
            <a:endCxn id="33" idx="0"/>
          </p:cNvCxnSpPr>
          <p:nvPr/>
        </p:nvCxnSpPr>
        <p:spPr>
          <a:xfrm rot="10800000" flipV="1">
            <a:off x="1752601" y="2930824"/>
            <a:ext cx="2217237" cy="2289436"/>
          </a:xfrm>
          <a:prstGeom prst="bentConnector2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899661" y="5359195"/>
            <a:ext cx="327525" cy="5425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8" name="Oval 157"/>
          <p:cNvSpPr/>
          <p:nvPr/>
        </p:nvSpPr>
        <p:spPr>
          <a:xfrm>
            <a:off x="3227186" y="5219618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9" name="Straight Connector 158"/>
          <p:cNvCxnSpPr>
            <a:stCxn id="158" idx="4"/>
            <a:endCxn id="6" idx="1"/>
          </p:cNvCxnSpPr>
          <p:nvPr/>
        </p:nvCxnSpPr>
        <p:spPr>
          <a:xfrm>
            <a:off x="3379586" y="5498772"/>
            <a:ext cx="573693" cy="706766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8" idx="0"/>
            <a:endCxn id="5" idx="1"/>
          </p:cNvCxnSpPr>
          <p:nvPr/>
        </p:nvCxnSpPr>
        <p:spPr>
          <a:xfrm flipV="1">
            <a:off x="3379586" y="4210988"/>
            <a:ext cx="573694" cy="1008630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7798204" y="5155819"/>
            <a:ext cx="304800" cy="279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0" name="Straight Connector 179"/>
          <p:cNvCxnSpPr>
            <a:stCxn id="9" idx="3"/>
            <a:endCxn id="179" idx="0"/>
          </p:cNvCxnSpPr>
          <p:nvPr/>
        </p:nvCxnSpPr>
        <p:spPr>
          <a:xfrm flipV="1">
            <a:off x="7270396" y="5295396"/>
            <a:ext cx="540631" cy="14694"/>
          </a:xfrm>
          <a:prstGeom prst="line">
            <a:avLst/>
          </a:prstGeom>
          <a:ln>
            <a:solidFill>
              <a:srgbClr val="007FB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2404361" y="3467558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X</a:t>
            </a:r>
            <a:endParaRPr lang="en-US" dirty="0"/>
          </a:p>
        </p:txBody>
      </p:sp>
      <p:sp>
        <p:nvSpPr>
          <p:cNvPr id="186" name="Rounded Rectangle 185"/>
          <p:cNvSpPr/>
          <p:nvPr/>
        </p:nvSpPr>
        <p:spPr>
          <a:xfrm>
            <a:off x="1524000" y="5986462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Y</a:t>
            </a:r>
            <a:endParaRPr lang="en-US" dirty="0"/>
          </a:p>
        </p:txBody>
      </p:sp>
      <p:cxnSp>
        <p:nvCxnSpPr>
          <p:cNvPr id="187" name="Straight Connector 186"/>
          <p:cNvCxnSpPr>
            <a:endCxn id="185" idx="2"/>
          </p:cNvCxnSpPr>
          <p:nvPr/>
        </p:nvCxnSpPr>
        <p:spPr>
          <a:xfrm flipV="1">
            <a:off x="2622045" y="3958096"/>
            <a:ext cx="29966" cy="1133154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endCxn id="186" idx="1"/>
          </p:cNvCxnSpPr>
          <p:nvPr/>
        </p:nvCxnSpPr>
        <p:spPr>
          <a:xfrm>
            <a:off x="679785" y="5618737"/>
            <a:ext cx="844215" cy="612994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6" idx="1"/>
            <a:endCxn id="186" idx="3"/>
          </p:cNvCxnSpPr>
          <p:nvPr/>
        </p:nvCxnSpPr>
        <p:spPr>
          <a:xfrm flipH="1">
            <a:off x="2019300" y="6205538"/>
            <a:ext cx="1933979" cy="26193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 flipV="1">
            <a:off x="659257" y="4527381"/>
            <a:ext cx="20528" cy="542300"/>
          </a:xfrm>
          <a:prstGeom prst="line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" name="Rounded Rectangle 206"/>
          <p:cNvSpPr/>
          <p:nvPr/>
        </p:nvSpPr>
        <p:spPr>
          <a:xfrm>
            <a:off x="406229" y="4018547"/>
            <a:ext cx="495300" cy="490538"/>
          </a:xfrm>
          <a:prstGeom prst="roundRect">
            <a:avLst/>
          </a:prstGeom>
          <a:solidFill>
            <a:schemeClr val="bg2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Z</a:t>
            </a:r>
            <a:endParaRPr lang="en-US" dirty="0"/>
          </a:p>
        </p:txBody>
      </p:sp>
      <p:cxnSp>
        <p:nvCxnSpPr>
          <p:cNvPr id="81" name="Straight Connector 80"/>
          <p:cNvCxnSpPr>
            <a:endCxn id="186" idx="3"/>
          </p:cNvCxnSpPr>
          <p:nvPr/>
        </p:nvCxnSpPr>
        <p:spPr>
          <a:xfrm rot="5400000">
            <a:off x="2270481" y="4257904"/>
            <a:ext cx="1722646" cy="2225008"/>
          </a:xfrm>
          <a:prstGeom prst="curvedConnector2">
            <a:avLst/>
          </a:prstGeom>
          <a:ln>
            <a:solidFill>
              <a:srgbClr val="007FB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50520" y="1809690"/>
            <a:ext cx="8641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b="1" dirty="0" smtClean="0">
                <a:latin typeface="+mn-lt"/>
              </a:rPr>
              <a:t>Process:</a:t>
            </a:r>
            <a:r>
              <a:rPr lang="en-US" sz="2000" dirty="0" smtClean="0">
                <a:latin typeface="+mn-lt"/>
                <a:cs typeface="+mn-cs"/>
              </a:rPr>
              <a:t> S {z=10,y=0} </a:t>
            </a:r>
            <a:r>
              <a:rPr lang="en-US" sz="2000" dirty="0" smtClean="0"/>
              <a:t>– </a:t>
            </a:r>
            <a:r>
              <a:rPr lang="en-US" sz="2000" dirty="0" smtClean="0">
                <a:latin typeface="+mn-lt"/>
                <a:cs typeface="+mn-cs"/>
              </a:rPr>
              <a:t>A{x=10} –  C{y=20} – E –  </a:t>
            </a:r>
            <a:r>
              <a:rPr lang="en-US" sz="2000" dirty="0" smtClean="0"/>
              <a:t>A{x=10} –  B{y=20} - F  </a:t>
            </a:r>
            <a:endParaRPr lang="nl-NL" sz="2000" dirty="0">
              <a:latin typeface="+mn-lt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200400" y="1175266"/>
            <a:ext cx="1051728" cy="1307068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5974274" y="2785919"/>
            <a:ext cx="2864926" cy="1017742"/>
          </a:xfrm>
          <a:prstGeom prst="wedgeRoundRectCallout">
            <a:avLst>
              <a:gd name="adj1" fmla="val -111603"/>
              <a:gd name="adj2" fmla="val -105358"/>
              <a:gd name="adj3" fmla="val 16667"/>
            </a:avLst>
          </a:prstGeom>
          <a:solidFill>
            <a:srgbClr val="FFFF00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Move in both with </a:t>
            </a:r>
            <a:r>
              <a:rPr lang="en-US" sz="2400" b="1" i="1" u="sng" dirty="0" smtClean="0">
                <a:solidFill>
                  <a:schemeClr val="tx1"/>
                </a:solidFill>
              </a:rPr>
              <a:t>incorrect</a:t>
            </a:r>
            <a:r>
              <a:rPr lang="en-US" sz="2400" b="1" dirty="0" smtClean="0">
                <a:solidFill>
                  <a:schemeClr val="tx1"/>
                </a:solidFill>
              </a:rPr>
              <a:t> write operations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429354" y="1099066"/>
            <a:ext cx="562246" cy="1415534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9" name="Rounded Rectangular Callout 68"/>
          <p:cNvSpPr/>
          <p:nvPr/>
        </p:nvSpPr>
        <p:spPr>
          <a:xfrm>
            <a:off x="34930" y="2765667"/>
            <a:ext cx="2784470" cy="853328"/>
          </a:xfrm>
          <a:prstGeom prst="wedgeRoundRectCallout">
            <a:avLst>
              <a:gd name="adj1" fmla="val 251770"/>
              <a:gd name="adj2" fmla="val -105501"/>
              <a:gd name="adj3" fmla="val 16667"/>
            </a:avLst>
          </a:prstGeom>
          <a:solidFill>
            <a:srgbClr val="FFFF00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Move in process</a:t>
            </a:r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480730" y="1121033"/>
            <a:ext cx="1643469" cy="1415534"/>
          </a:xfrm>
          <a:prstGeom prst="ellipse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2" name="Rounded Rectangular Callout 71"/>
          <p:cNvSpPr/>
          <p:nvPr/>
        </p:nvSpPr>
        <p:spPr>
          <a:xfrm>
            <a:off x="187330" y="2918067"/>
            <a:ext cx="2784470" cy="1041962"/>
          </a:xfrm>
          <a:prstGeom prst="wedgeRoundRectCallout">
            <a:avLst>
              <a:gd name="adj1" fmla="val 23865"/>
              <a:gd name="adj2" fmla="val -91571"/>
              <a:gd name="adj3" fmla="val 16667"/>
            </a:avLst>
          </a:prstGeom>
          <a:solidFill>
            <a:srgbClr val="FFFF00"/>
          </a:solidFill>
          <a:ln>
            <a:solidFill>
              <a:srgbClr val="007F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Move </a:t>
            </a:r>
            <a:r>
              <a:rPr lang="en-US" sz="2400" b="1" dirty="0">
                <a:solidFill>
                  <a:schemeClr val="tx1"/>
                </a:solidFill>
              </a:rPr>
              <a:t>in both with </a:t>
            </a:r>
            <a:r>
              <a:rPr lang="en-US" sz="2400" b="1" i="1" u="sng" dirty="0" smtClean="0">
                <a:solidFill>
                  <a:schemeClr val="tx1"/>
                </a:solidFill>
              </a:rPr>
              <a:t>correct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write operations</a:t>
            </a:r>
            <a:endParaRPr lang="nl-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orizontal Scroll 43"/>
          <p:cNvSpPr/>
          <p:nvPr/>
        </p:nvSpPr>
        <p:spPr>
          <a:xfrm>
            <a:off x="1021671" y="4048114"/>
            <a:ext cx="5638800" cy="1447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Determining where misconformances occur also depends on which are considered «more severe»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Many Alignment Exists!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34585" y="1447800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S {z=10,y=0}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A{x=1}</a:t>
            </a:r>
            <a:r>
              <a:rPr lang="en-US" dirty="0" smtClean="0">
                <a:latin typeface="+mn-lt"/>
              </a:rPr>
              <a:t>  –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C{y=11}</a:t>
            </a:r>
            <a:r>
              <a:rPr lang="en-US" dirty="0" smtClean="0">
                <a:latin typeface="+mn-lt"/>
              </a:rPr>
              <a:t> – E –  </a:t>
            </a:r>
            <a:r>
              <a:rPr lang="en-US" dirty="0" smtClean="0">
                <a:solidFill>
                  <a:srgbClr val="FF0000"/>
                </a:solidFill>
              </a:rPr>
              <a:t>A{x=3}</a:t>
            </a:r>
            <a:r>
              <a:rPr lang="en-US" dirty="0" smtClean="0"/>
              <a:t> –    </a:t>
            </a:r>
            <a:r>
              <a:rPr lang="en-US" dirty="0" smtClean="0">
                <a:solidFill>
                  <a:srgbClr val="FF0000"/>
                </a:solidFill>
              </a:rPr>
              <a:t>B{y=13}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6230" y="3352800"/>
            <a:ext cx="5964896" cy="3529098"/>
            <a:chOff x="406229" y="2297668"/>
            <a:chExt cx="7683952" cy="4591424"/>
          </a:xfrm>
        </p:grpSpPr>
        <p:sp>
          <p:nvSpPr>
            <p:cNvPr id="4" name="Rectangle 3"/>
            <p:cNvSpPr/>
            <p:nvPr/>
          </p:nvSpPr>
          <p:spPr>
            <a:xfrm>
              <a:off x="2339753" y="5088878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A</a:t>
              </a:r>
              <a:endParaRPr lang="en-US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3280" y="3939525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B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53279" y="5934075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C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9077" y="5091954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S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10488" y="5038627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F</a:t>
              </a:r>
              <a:endParaRPr lang="en-US" sz="14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600200" y="5220260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24200" y="3618995"/>
              <a:ext cx="2124948" cy="400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x &lt;= 10 and y’ &gt;=y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52800" y="6488668"/>
              <a:ext cx="2188964" cy="400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x &gt;= 10 and y’ &gt;= y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10000" y="2297668"/>
              <a:ext cx="1115504" cy="400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/>
                <a:t>y </a:t>
              </a:r>
              <a:r>
                <a:rPr lang="it-IT" sz="1400" dirty="0"/>
                <a:t>&gt;</a:t>
              </a:r>
              <a:r>
                <a:rPr lang="it-IT" sz="1400" dirty="0" smtClean="0"/>
                <a:t>= x+z</a:t>
              </a:r>
              <a:endParaRPr lang="en-US" sz="1400" dirty="0"/>
            </a:p>
          </p:txBody>
        </p:sp>
        <p:cxnSp>
          <p:nvCxnSpPr>
            <p:cNvPr id="61" name="Straight Connector 60"/>
            <p:cNvCxnSpPr>
              <a:stCxn id="8" idx="3"/>
              <a:endCxn id="33" idx="2"/>
            </p:cNvCxnSpPr>
            <p:nvPr/>
          </p:nvCxnSpPr>
          <p:spPr>
            <a:xfrm flipV="1">
              <a:off x="968985" y="5359837"/>
              <a:ext cx="631215" cy="3580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3" idx="6"/>
              <a:endCxn id="4" idx="1"/>
            </p:cNvCxnSpPr>
            <p:nvPr/>
          </p:nvCxnSpPr>
          <p:spPr>
            <a:xfrm>
              <a:off x="1905000" y="5359837"/>
              <a:ext cx="434753" cy="504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6" idx="0"/>
              <a:endCxn id="97" idx="3"/>
            </p:cNvCxnSpPr>
            <p:nvPr/>
          </p:nvCxnSpPr>
          <p:spPr>
            <a:xfrm rot="16200000" flipV="1">
              <a:off x="3773092" y="3687477"/>
              <a:ext cx="2241362" cy="728055"/>
            </a:xfrm>
            <a:prstGeom prst="bentConnector2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6" idx="6"/>
              <a:endCxn id="9" idx="1"/>
            </p:cNvCxnSpPr>
            <p:nvPr/>
          </p:nvCxnSpPr>
          <p:spPr>
            <a:xfrm flipV="1">
              <a:off x="5410200" y="5310090"/>
              <a:ext cx="1300288" cy="167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5105400" y="5172186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77" name="Straight Connector 76"/>
            <p:cNvCxnSpPr>
              <a:stCxn id="6" idx="3"/>
              <a:endCxn id="76" idx="3"/>
            </p:cNvCxnSpPr>
            <p:nvPr/>
          </p:nvCxnSpPr>
          <p:spPr>
            <a:xfrm flipV="1">
              <a:off x="4513187" y="5410459"/>
              <a:ext cx="636850" cy="795079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" idx="3"/>
              <a:endCxn id="76" idx="1"/>
            </p:cNvCxnSpPr>
            <p:nvPr/>
          </p:nvCxnSpPr>
          <p:spPr>
            <a:xfrm>
              <a:off x="4513188" y="4210988"/>
              <a:ext cx="636849" cy="1002079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3969837" y="2659361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latin typeface="Trebuchet MS"/>
                </a:rPr>
                <a:t>E</a:t>
              </a:r>
              <a:endParaRPr lang="en-US" sz="1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00800" y="4697463"/>
              <a:ext cx="1275748" cy="40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y &lt;= x+z</a:t>
              </a:r>
              <a:endParaRPr lang="en-US" sz="1400" dirty="0"/>
            </a:p>
          </p:txBody>
        </p:sp>
        <p:cxnSp>
          <p:nvCxnSpPr>
            <p:cNvPr id="113" name="Straight Connector 112"/>
            <p:cNvCxnSpPr>
              <a:stCxn id="97" idx="1"/>
              <a:endCxn id="33" idx="0"/>
            </p:cNvCxnSpPr>
            <p:nvPr/>
          </p:nvCxnSpPr>
          <p:spPr>
            <a:xfrm rot="10800000" flipV="1">
              <a:off x="1752601" y="2930824"/>
              <a:ext cx="2217237" cy="2289436"/>
            </a:xfrm>
            <a:prstGeom prst="bentConnector2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2899661" y="5359195"/>
              <a:ext cx="327525" cy="5425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3227186" y="5219618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59" name="Straight Connector 158"/>
            <p:cNvCxnSpPr>
              <a:stCxn id="158" idx="4"/>
              <a:endCxn id="6" idx="1"/>
            </p:cNvCxnSpPr>
            <p:nvPr/>
          </p:nvCxnSpPr>
          <p:spPr>
            <a:xfrm>
              <a:off x="3379586" y="5498772"/>
              <a:ext cx="573693" cy="706766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58" idx="0"/>
              <a:endCxn id="5" idx="1"/>
            </p:cNvCxnSpPr>
            <p:nvPr/>
          </p:nvCxnSpPr>
          <p:spPr>
            <a:xfrm flipV="1">
              <a:off x="3379586" y="4210988"/>
              <a:ext cx="573694" cy="1008630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 rot="16200000">
              <a:off x="7798204" y="5155819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80" name="Straight Connector 179"/>
            <p:cNvCxnSpPr>
              <a:stCxn id="9" idx="3"/>
              <a:endCxn id="179" idx="0"/>
            </p:cNvCxnSpPr>
            <p:nvPr/>
          </p:nvCxnSpPr>
          <p:spPr>
            <a:xfrm flipV="1">
              <a:off x="7270396" y="5295396"/>
              <a:ext cx="540631" cy="14694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ounded Rectangle 184"/>
            <p:cNvSpPr/>
            <p:nvPr/>
          </p:nvSpPr>
          <p:spPr>
            <a:xfrm>
              <a:off x="2404361" y="3467558"/>
              <a:ext cx="495300" cy="49053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X</a:t>
              </a:r>
              <a:endParaRPr lang="en-US" sz="1400" dirty="0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1524000" y="5986462"/>
              <a:ext cx="495300" cy="49053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Y</a:t>
              </a:r>
              <a:endParaRPr lang="en-US" sz="1400" dirty="0"/>
            </a:p>
          </p:txBody>
        </p:sp>
        <p:cxnSp>
          <p:nvCxnSpPr>
            <p:cNvPr id="187" name="Straight Connector 186"/>
            <p:cNvCxnSpPr>
              <a:endCxn id="185" idx="2"/>
            </p:cNvCxnSpPr>
            <p:nvPr/>
          </p:nvCxnSpPr>
          <p:spPr>
            <a:xfrm flipV="1">
              <a:off x="2622045" y="3958096"/>
              <a:ext cx="29966" cy="1133154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endCxn id="186" idx="1"/>
            </p:cNvCxnSpPr>
            <p:nvPr/>
          </p:nvCxnSpPr>
          <p:spPr>
            <a:xfrm>
              <a:off x="679785" y="5618737"/>
              <a:ext cx="844215" cy="612994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6" idx="1"/>
              <a:endCxn id="186" idx="3"/>
            </p:cNvCxnSpPr>
            <p:nvPr/>
          </p:nvCxnSpPr>
          <p:spPr>
            <a:xfrm flipH="1">
              <a:off x="2019300" y="6205538"/>
              <a:ext cx="1933979" cy="26193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659257" y="4527381"/>
              <a:ext cx="20528" cy="542300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406229" y="4018547"/>
              <a:ext cx="495300" cy="49053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Z</a:t>
              </a:r>
              <a:endParaRPr lang="en-US" sz="1400" dirty="0"/>
            </a:p>
          </p:txBody>
        </p:sp>
        <p:cxnSp>
          <p:nvCxnSpPr>
            <p:cNvPr id="81" name="Straight Connector 80"/>
            <p:cNvCxnSpPr>
              <a:endCxn id="186" idx="3"/>
            </p:cNvCxnSpPr>
            <p:nvPr/>
          </p:nvCxnSpPr>
          <p:spPr>
            <a:xfrm rot="5400000">
              <a:off x="2270481" y="4257904"/>
              <a:ext cx="1722646" cy="2225008"/>
            </a:xfrm>
            <a:prstGeom prst="curvedConnector2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95250" y="1809690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S {z=10,y=0}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A{x=10}</a:t>
            </a:r>
            <a:r>
              <a:rPr lang="en-US" dirty="0" smtClean="0">
                <a:latin typeface="+mn-lt"/>
              </a:rPr>
              <a:t> –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C{y=20}</a:t>
            </a:r>
            <a:r>
              <a:rPr lang="en-US" dirty="0" smtClean="0">
                <a:latin typeface="+mn-lt"/>
              </a:rPr>
              <a:t> – E –  </a:t>
            </a:r>
            <a:r>
              <a:rPr lang="en-US" dirty="0" smtClean="0">
                <a:solidFill>
                  <a:srgbClr val="FF0000"/>
                </a:solidFill>
              </a:rPr>
              <a:t>A{x=10}</a:t>
            </a:r>
            <a:r>
              <a:rPr lang="en-US" dirty="0" smtClean="0"/>
              <a:t> –  </a:t>
            </a:r>
            <a:r>
              <a:rPr lang="en-US" dirty="0" smtClean="0">
                <a:solidFill>
                  <a:srgbClr val="FF0000"/>
                </a:solidFill>
              </a:rPr>
              <a:t>B{y=20}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 </a:t>
            </a:r>
            <a:endParaRPr lang="nl-NL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4585" y="2438400"/>
            <a:ext cx="8857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 {z=10,y=0}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A{x=1}</a:t>
            </a:r>
            <a:r>
              <a:rPr lang="en-US" dirty="0" smtClean="0">
                <a:latin typeface="+mn-lt"/>
              </a:rPr>
              <a:t>  –   C{y=11} –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250" y="2800290"/>
            <a:ext cx="8896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S {z=1, y=0}</a:t>
            </a:r>
            <a:r>
              <a:rPr lang="en-US" dirty="0" smtClean="0">
                <a:latin typeface="+mn-lt"/>
              </a:rPr>
              <a:t> 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A{x=10}</a:t>
            </a:r>
            <a:r>
              <a:rPr lang="en-US" dirty="0" smtClean="0">
                <a:latin typeface="+mn-lt"/>
              </a:rPr>
              <a:t> –  C{y=11} – E –  </a:t>
            </a:r>
            <a:r>
              <a:rPr lang="en-US" dirty="0" smtClean="0"/>
              <a:t>A{x=3} –    B{y=13} -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 </a:t>
            </a:r>
            <a:endParaRPr lang="nl-NL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6091" y="3276600"/>
            <a:ext cx="898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Log:</a:t>
            </a:r>
            <a:r>
              <a:rPr lang="en-US" dirty="0" smtClean="0">
                <a:latin typeface="+mn-lt"/>
              </a:rPr>
              <a:t>        </a:t>
            </a:r>
            <a:r>
              <a:rPr lang="en-US" dirty="0">
                <a:latin typeface="+mn-lt"/>
              </a:rPr>
              <a:t>S {z=10,y=0} – A{x=1}  </a:t>
            </a:r>
            <a:r>
              <a:rPr lang="en-US" dirty="0" smtClean="0">
                <a:latin typeface="+mn-lt"/>
              </a:rPr>
              <a:t>–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C{y=11}</a:t>
            </a:r>
            <a:r>
              <a:rPr lang="en-US" dirty="0" smtClean="0">
                <a:latin typeface="+mn-lt"/>
              </a:rPr>
              <a:t> –                  E –  </a:t>
            </a:r>
            <a:r>
              <a:rPr lang="en-US" dirty="0" smtClean="0"/>
              <a:t>A{x=3} –    B{y=13} -  </a:t>
            </a:r>
            <a:endParaRPr lang="nl-NL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3638490"/>
            <a:ext cx="9022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>
                <a:latin typeface="+mn-lt"/>
              </a:rPr>
              <a:t>Process: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 {z=1, y=0}  – </a:t>
            </a:r>
            <a:r>
              <a:rPr lang="en-US" dirty="0" smtClean="0">
                <a:latin typeface="+mn-lt"/>
              </a:rPr>
              <a:t>A{x=1} –                    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B{y=11}</a:t>
            </a:r>
            <a:r>
              <a:rPr lang="en-US" dirty="0" smtClean="0">
                <a:latin typeface="+mn-lt"/>
              </a:rPr>
              <a:t> – E –  </a:t>
            </a:r>
            <a:r>
              <a:rPr lang="en-US" dirty="0" smtClean="0"/>
              <a:t>A{x=3} –    B{y=13} -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 </a:t>
            </a:r>
            <a:endParaRPr lang="nl-NL" dirty="0">
              <a:latin typeface="+mn-lt"/>
            </a:endParaRPr>
          </a:p>
        </p:txBody>
      </p:sp>
      <p:sp>
        <p:nvSpPr>
          <p:cNvPr id="54" name="Horizontal Scroll 53"/>
          <p:cNvSpPr/>
          <p:nvPr/>
        </p:nvSpPr>
        <p:spPr>
          <a:xfrm>
            <a:off x="392341" y="4572000"/>
            <a:ext cx="8001000" cy="14478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The problem of checking conformance can be formulated as finding an «optimal» alignment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  <p:bldP spid="53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 of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1528331"/>
          </a:xfrm>
        </p:spPr>
        <p:txBody>
          <a:bodyPr/>
          <a:lstStyle/>
          <a:p>
            <a:r>
              <a:rPr lang="it-IT" dirty="0" smtClean="0"/>
              <a:t>Each move is associated with a cost</a:t>
            </a:r>
          </a:p>
          <a:p>
            <a:r>
              <a:rPr lang="it-IT" dirty="0" smtClean="0"/>
              <a:t>Cost of alignment is the sum of the costs of its moves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3F3FB4A1-9A27-4272-ACBE-F161B9D54D1A}" type="slidenum">
              <a:rPr lang="nl-NL" smtClean="0"/>
              <a:pPr/>
              <a:t>8</a:t>
            </a:fld>
            <a:endParaRPr lang="nl-NL"/>
          </a:p>
        </p:txBody>
      </p:sp>
      <p:grpSp>
        <p:nvGrpSpPr>
          <p:cNvPr id="5" name="Group 4"/>
          <p:cNvGrpSpPr/>
          <p:nvPr/>
        </p:nvGrpSpPr>
        <p:grpSpPr>
          <a:xfrm>
            <a:off x="228600" y="3402208"/>
            <a:ext cx="5964896" cy="2934345"/>
            <a:chOff x="406229" y="2659361"/>
            <a:chExt cx="7683952" cy="3817639"/>
          </a:xfrm>
        </p:grpSpPr>
        <p:sp>
          <p:nvSpPr>
            <p:cNvPr id="6" name="Rectangle 5"/>
            <p:cNvSpPr/>
            <p:nvPr/>
          </p:nvSpPr>
          <p:spPr>
            <a:xfrm>
              <a:off x="2339753" y="5088878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A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3280" y="3939525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B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3279" y="5934075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C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9077" y="5091954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S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10488" y="5038627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F</a:t>
              </a:r>
              <a:endParaRPr lang="en-US" sz="1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600200" y="5220260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5" name="Straight Connector 14"/>
            <p:cNvCxnSpPr>
              <a:stCxn id="9" idx="3"/>
              <a:endCxn id="11" idx="2"/>
            </p:cNvCxnSpPr>
            <p:nvPr/>
          </p:nvCxnSpPr>
          <p:spPr>
            <a:xfrm flipV="1">
              <a:off x="968985" y="5359837"/>
              <a:ext cx="631215" cy="3580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6"/>
              <a:endCxn id="6" idx="1"/>
            </p:cNvCxnSpPr>
            <p:nvPr/>
          </p:nvCxnSpPr>
          <p:spPr>
            <a:xfrm>
              <a:off x="1905000" y="5359837"/>
              <a:ext cx="434753" cy="504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3"/>
            <p:cNvCxnSpPr>
              <a:stCxn id="19" idx="0"/>
              <a:endCxn id="22" idx="3"/>
            </p:cNvCxnSpPr>
            <p:nvPr/>
          </p:nvCxnSpPr>
          <p:spPr>
            <a:xfrm rot="16200000" flipV="1">
              <a:off x="3773092" y="3687477"/>
              <a:ext cx="2241362" cy="728055"/>
            </a:xfrm>
            <a:prstGeom prst="bentConnector2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>
              <a:stCxn id="19" idx="6"/>
              <a:endCxn id="10" idx="1"/>
            </p:cNvCxnSpPr>
            <p:nvPr/>
          </p:nvCxnSpPr>
          <p:spPr>
            <a:xfrm flipV="1">
              <a:off x="5410200" y="5310090"/>
              <a:ext cx="1300288" cy="167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05400" y="5172186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20" name="Straight Connector 19"/>
            <p:cNvCxnSpPr>
              <a:stCxn id="8" idx="3"/>
              <a:endCxn id="19" idx="3"/>
            </p:cNvCxnSpPr>
            <p:nvPr/>
          </p:nvCxnSpPr>
          <p:spPr>
            <a:xfrm flipV="1">
              <a:off x="4513187" y="5410459"/>
              <a:ext cx="636850" cy="795079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3"/>
              <a:endCxn id="19" idx="1"/>
            </p:cNvCxnSpPr>
            <p:nvPr/>
          </p:nvCxnSpPr>
          <p:spPr>
            <a:xfrm>
              <a:off x="4513188" y="4210988"/>
              <a:ext cx="636849" cy="1002079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969837" y="2659361"/>
              <a:ext cx="559908" cy="542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latin typeface="Trebuchet MS"/>
                </a:rPr>
                <a:t>E</a:t>
              </a:r>
              <a:endParaRPr lang="en-US" sz="1400" dirty="0"/>
            </a:p>
          </p:txBody>
        </p:sp>
        <p:cxnSp>
          <p:nvCxnSpPr>
            <p:cNvPr id="24" name="Straight Connector 112"/>
            <p:cNvCxnSpPr>
              <a:stCxn id="22" idx="1"/>
              <a:endCxn id="11" idx="0"/>
            </p:cNvCxnSpPr>
            <p:nvPr/>
          </p:nvCxnSpPr>
          <p:spPr>
            <a:xfrm rot="10800000" flipV="1">
              <a:off x="1752601" y="2930824"/>
              <a:ext cx="2217237" cy="2289436"/>
            </a:xfrm>
            <a:prstGeom prst="bentConnector2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99661" y="5359195"/>
              <a:ext cx="327525" cy="5425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227186" y="5219618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27" name="Straight Connector 26"/>
            <p:cNvCxnSpPr>
              <a:stCxn id="26" idx="4"/>
              <a:endCxn id="8" idx="1"/>
            </p:cNvCxnSpPr>
            <p:nvPr/>
          </p:nvCxnSpPr>
          <p:spPr>
            <a:xfrm>
              <a:off x="3379586" y="5498772"/>
              <a:ext cx="573693" cy="706766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0"/>
              <a:endCxn id="7" idx="1"/>
            </p:cNvCxnSpPr>
            <p:nvPr/>
          </p:nvCxnSpPr>
          <p:spPr>
            <a:xfrm flipV="1">
              <a:off x="3379586" y="4210988"/>
              <a:ext cx="573694" cy="1008630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16200000">
              <a:off x="7798204" y="5155819"/>
              <a:ext cx="304800" cy="279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30" name="Straight Connector 29"/>
            <p:cNvCxnSpPr>
              <a:stCxn id="10" idx="3"/>
              <a:endCxn id="29" idx="0"/>
            </p:cNvCxnSpPr>
            <p:nvPr/>
          </p:nvCxnSpPr>
          <p:spPr>
            <a:xfrm flipV="1">
              <a:off x="7270396" y="5295396"/>
              <a:ext cx="540631" cy="14694"/>
            </a:xfrm>
            <a:prstGeom prst="line">
              <a:avLst/>
            </a:prstGeom>
            <a:ln>
              <a:solidFill>
                <a:srgbClr val="007FB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404361" y="3467558"/>
              <a:ext cx="495300" cy="49053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X</a:t>
              </a:r>
              <a:endParaRPr lang="en-US" sz="14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524000" y="5986462"/>
              <a:ext cx="495300" cy="49053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Y</a:t>
              </a:r>
              <a:endParaRPr lang="en-US" sz="1400" dirty="0"/>
            </a:p>
          </p:txBody>
        </p:sp>
        <p:cxnSp>
          <p:nvCxnSpPr>
            <p:cNvPr id="33" name="Straight Connector 32"/>
            <p:cNvCxnSpPr>
              <a:endCxn id="31" idx="2"/>
            </p:cNvCxnSpPr>
            <p:nvPr/>
          </p:nvCxnSpPr>
          <p:spPr>
            <a:xfrm flipV="1">
              <a:off x="2622045" y="3958096"/>
              <a:ext cx="29966" cy="1133154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32" idx="1"/>
            </p:cNvCxnSpPr>
            <p:nvPr/>
          </p:nvCxnSpPr>
          <p:spPr>
            <a:xfrm>
              <a:off x="679785" y="5618737"/>
              <a:ext cx="844215" cy="612994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1"/>
              <a:endCxn id="32" idx="3"/>
            </p:cNvCxnSpPr>
            <p:nvPr/>
          </p:nvCxnSpPr>
          <p:spPr>
            <a:xfrm flipH="1">
              <a:off x="2019300" y="6205538"/>
              <a:ext cx="1933979" cy="26193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659257" y="4527381"/>
              <a:ext cx="20528" cy="542300"/>
            </a:xfrm>
            <a:prstGeom prst="line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406229" y="4018547"/>
              <a:ext cx="495300" cy="49053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7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/>
                <a:t>Z</a:t>
              </a:r>
              <a:endParaRPr lang="en-US" sz="1400" dirty="0"/>
            </a:p>
          </p:txBody>
        </p:sp>
        <p:cxnSp>
          <p:nvCxnSpPr>
            <p:cNvPr id="38" name="Straight Connector 80"/>
            <p:cNvCxnSpPr>
              <a:endCxn id="32" idx="3"/>
            </p:cNvCxnSpPr>
            <p:nvPr/>
          </p:nvCxnSpPr>
          <p:spPr>
            <a:xfrm rot="5400000">
              <a:off x="2270481" y="4257904"/>
              <a:ext cx="1722646" cy="2225008"/>
            </a:xfrm>
            <a:prstGeom prst="curvedConnector2">
              <a:avLst/>
            </a:prstGeom>
            <a:ln>
              <a:solidFill>
                <a:srgbClr val="007FB0"/>
              </a:solidFill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7015853" y="3565513"/>
            <a:ext cx="1975747" cy="13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0">
                <a:solidFill>
                  <a:schemeClr val="tx1"/>
                </a:solidFill>
                <a:latin typeface="+mn-lt"/>
              </a:defRPr>
            </a:lvl2pPr>
            <a:lvl3pPr marL="809625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3pPr>
            <a:lvl4pPr marL="1090613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4pPr>
            <a:lvl5pPr marL="1349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0">
                <a:solidFill>
                  <a:schemeClr val="tx1"/>
                </a:solidFill>
                <a:latin typeface="+mn-lt"/>
              </a:defRPr>
            </a:lvl5pPr>
            <a:lvl6pPr marL="18065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114300">
              <a:buFontTx/>
              <a:buNone/>
            </a:pPr>
            <a:r>
              <a:rPr lang="en-US" sz="1800" dirty="0" smtClean="0"/>
              <a:t>: Cost of “move on model”</a:t>
            </a:r>
          </a:p>
          <a:p>
            <a:pPr marL="228600" indent="-114300">
              <a:buFontTx/>
              <a:buNone/>
            </a:pPr>
            <a:r>
              <a:rPr lang="en-US" sz="1800" dirty="0" smtClean="0"/>
              <a:t>: Cost of “move on log”</a:t>
            </a:r>
          </a:p>
          <a:p>
            <a:pPr marL="228600" indent="-114300">
              <a:buFontTx/>
              <a:buNone/>
            </a:pPr>
            <a:r>
              <a:rPr lang="en-US" sz="1800" dirty="0" smtClean="0"/>
              <a:t>: Cost of writing a wrong value</a:t>
            </a:r>
          </a:p>
          <a:p>
            <a:pPr marL="228600" indent="-114300">
              <a:buFontTx/>
              <a:buNone/>
            </a:pPr>
            <a:r>
              <a:rPr lang="en-US" sz="1800" dirty="0" smtClean="0"/>
              <a:t>: Cost of non-writing a variable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62025" y="4749764"/>
            <a:ext cx="471937" cy="889036"/>
            <a:chOff x="423619" y="1385036"/>
            <a:chExt cx="609979" cy="1149084"/>
          </a:xfrm>
        </p:grpSpPr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457199" y="1385036"/>
              <a:ext cx="576399" cy="3281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</a:rPr>
                <a:t>&lt;w&gt;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423619" y="2205932"/>
              <a:ext cx="528744" cy="3281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</a:rPr>
                <a:t>&lt;z&gt;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200" y="5740777"/>
            <a:ext cx="736259" cy="258247"/>
            <a:chOff x="4267253" y="3606531"/>
            <a:chExt cx="736259" cy="258247"/>
          </a:xfrm>
        </p:grpSpPr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267253" y="3610862"/>
              <a:ext cx="333746" cy="2539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50" b="1" dirty="0">
                  <a:solidFill>
                    <a:schemeClr val="tx2"/>
                  </a:solidFill>
                </a:rPr>
                <a:t> </a:t>
              </a:r>
              <a:r>
                <a:rPr lang="it-IT" sz="1050" b="1" dirty="0" smtClean="0">
                  <a:solidFill>
                    <a:schemeClr val="tx2"/>
                  </a:solidFill>
                </a:rPr>
                <a:t>3 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4669766" y="3606531"/>
              <a:ext cx="333746" cy="253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50" b="1" dirty="0"/>
                <a:t> </a:t>
              </a:r>
              <a:r>
                <a:rPr lang="it-IT" sz="1050" b="1" dirty="0" smtClean="0"/>
                <a:t>2 </a:t>
              </a:r>
              <a:endParaRPr lang="en-US" sz="1050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580563" y="5718292"/>
            <a:ext cx="736259" cy="258247"/>
            <a:chOff x="4267253" y="3606531"/>
            <a:chExt cx="736259" cy="258247"/>
          </a:xfrm>
        </p:grpSpPr>
        <p:sp>
          <p:nvSpPr>
            <p:cNvPr id="75" name="Rectangle 17"/>
            <p:cNvSpPr>
              <a:spLocks noChangeArrowheads="1"/>
            </p:cNvSpPr>
            <p:nvPr/>
          </p:nvSpPr>
          <p:spPr bwMode="auto">
            <a:xfrm>
              <a:off x="4267253" y="3610862"/>
              <a:ext cx="296876" cy="2539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50" b="1" dirty="0">
                  <a:solidFill>
                    <a:schemeClr val="tx2"/>
                  </a:solidFill>
                </a:rPr>
                <a:t> </a:t>
              </a:r>
              <a:r>
                <a:rPr lang="it-IT" sz="1050" b="1" dirty="0" smtClean="0">
                  <a:solidFill>
                    <a:schemeClr val="tx2"/>
                  </a:solidFill>
                </a:rPr>
                <a:t>3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4669766" y="3606531"/>
              <a:ext cx="333746" cy="253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50" b="1" dirty="0"/>
                <a:t> </a:t>
              </a:r>
              <a:r>
                <a:rPr lang="it-IT" sz="1050" b="1" dirty="0" smtClean="0"/>
                <a:t>2 </a:t>
              </a:r>
              <a:endParaRPr lang="en-US" sz="1050" b="1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95600" y="3124200"/>
            <a:ext cx="736259" cy="258247"/>
            <a:chOff x="4267253" y="3606531"/>
            <a:chExt cx="736259" cy="258247"/>
          </a:xfrm>
        </p:grpSpPr>
        <p:sp>
          <p:nvSpPr>
            <p:cNvPr id="78" name="Rectangle 17"/>
            <p:cNvSpPr>
              <a:spLocks noChangeArrowheads="1"/>
            </p:cNvSpPr>
            <p:nvPr/>
          </p:nvSpPr>
          <p:spPr bwMode="auto">
            <a:xfrm>
              <a:off x="4267253" y="3610862"/>
              <a:ext cx="333746" cy="2539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50" b="1" dirty="0">
                  <a:solidFill>
                    <a:schemeClr val="tx2"/>
                  </a:solidFill>
                </a:rPr>
                <a:t> 3</a:t>
              </a:r>
              <a:r>
                <a:rPr lang="it-IT" sz="1050" b="1" dirty="0" smtClean="0">
                  <a:solidFill>
                    <a:schemeClr val="tx2"/>
                  </a:solidFill>
                </a:rPr>
                <a:t> 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669766" y="3606531"/>
              <a:ext cx="333746" cy="253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50" b="1" dirty="0"/>
                <a:t> </a:t>
              </a:r>
              <a:r>
                <a:rPr lang="it-IT" sz="1050" b="1" dirty="0" smtClean="0"/>
                <a:t>2 </a:t>
              </a:r>
              <a:endParaRPr lang="en-US" sz="1050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831295" y="4077313"/>
            <a:ext cx="736259" cy="258247"/>
            <a:chOff x="4267253" y="3606531"/>
            <a:chExt cx="736259" cy="258247"/>
          </a:xfrm>
        </p:grpSpPr>
        <p:sp>
          <p:nvSpPr>
            <p:cNvPr id="81" name="Rectangle 17"/>
            <p:cNvSpPr>
              <a:spLocks noChangeArrowheads="1"/>
            </p:cNvSpPr>
            <p:nvPr/>
          </p:nvSpPr>
          <p:spPr bwMode="auto">
            <a:xfrm>
              <a:off x="4267253" y="3610862"/>
              <a:ext cx="333746" cy="2539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50" b="1" dirty="0">
                  <a:solidFill>
                    <a:schemeClr val="tx2"/>
                  </a:solidFill>
                </a:rPr>
                <a:t> 3</a:t>
              </a:r>
              <a:r>
                <a:rPr lang="it-IT" sz="1050" b="1" dirty="0" smtClean="0">
                  <a:solidFill>
                    <a:schemeClr val="tx2"/>
                  </a:solidFill>
                </a:rPr>
                <a:t> 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82" name="Rectangle 17"/>
            <p:cNvSpPr>
              <a:spLocks noChangeArrowheads="1"/>
            </p:cNvSpPr>
            <p:nvPr/>
          </p:nvSpPr>
          <p:spPr bwMode="auto">
            <a:xfrm>
              <a:off x="4669766" y="3606531"/>
              <a:ext cx="333746" cy="253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50" b="1" dirty="0"/>
                <a:t> </a:t>
              </a:r>
              <a:r>
                <a:rPr lang="it-IT" sz="1050" b="1" dirty="0" smtClean="0"/>
                <a:t>2 </a:t>
              </a:r>
              <a:endParaRPr lang="en-US" sz="1050" b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31295" y="6400800"/>
            <a:ext cx="736259" cy="258247"/>
            <a:chOff x="4267253" y="3606531"/>
            <a:chExt cx="736259" cy="258247"/>
          </a:xfrm>
        </p:grpSpPr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4267253" y="3610862"/>
              <a:ext cx="333746" cy="2539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50" b="1" dirty="0">
                  <a:solidFill>
                    <a:schemeClr val="tx2"/>
                  </a:solidFill>
                </a:rPr>
                <a:t> </a:t>
              </a:r>
              <a:r>
                <a:rPr lang="it-IT" sz="1050" b="1" dirty="0" smtClean="0">
                  <a:solidFill>
                    <a:schemeClr val="tx2"/>
                  </a:solidFill>
                </a:rPr>
                <a:t>3 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4669766" y="3606531"/>
              <a:ext cx="333746" cy="253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50" b="1" dirty="0"/>
                <a:t> 3</a:t>
              </a:r>
              <a:r>
                <a:rPr lang="it-IT" sz="1050" b="1" dirty="0" smtClean="0"/>
                <a:t> </a:t>
              </a:r>
              <a:endParaRPr lang="en-US" sz="1050" b="1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71660" y="4914342"/>
            <a:ext cx="736259" cy="258247"/>
            <a:chOff x="4267253" y="3606531"/>
            <a:chExt cx="736259" cy="258247"/>
          </a:xfrm>
        </p:grpSpPr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>
              <a:off x="4267253" y="3610862"/>
              <a:ext cx="333746" cy="2539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050" b="1" dirty="0">
                  <a:solidFill>
                    <a:schemeClr val="tx2"/>
                  </a:solidFill>
                </a:rPr>
                <a:t> </a:t>
              </a:r>
              <a:r>
                <a:rPr lang="it-IT" sz="1050" b="1" dirty="0" smtClean="0">
                  <a:solidFill>
                    <a:schemeClr val="tx2"/>
                  </a:solidFill>
                </a:rPr>
                <a:t>3 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88" name="Rectangle 17"/>
            <p:cNvSpPr>
              <a:spLocks noChangeArrowheads="1"/>
            </p:cNvSpPr>
            <p:nvPr/>
          </p:nvSpPr>
          <p:spPr bwMode="auto">
            <a:xfrm>
              <a:off x="4669766" y="3606531"/>
              <a:ext cx="333746" cy="2539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050" b="1" dirty="0"/>
                <a:t> </a:t>
              </a:r>
              <a:r>
                <a:rPr lang="it-IT" sz="1050" b="1" dirty="0" smtClean="0"/>
                <a:t>2 </a:t>
              </a:r>
              <a:endParaRPr lang="en-US" sz="1050" b="1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553200" y="3581400"/>
            <a:ext cx="452702" cy="896730"/>
            <a:chOff x="423619" y="1385036"/>
            <a:chExt cx="585118" cy="1159028"/>
          </a:xfrm>
        </p:grpSpPr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457200" y="1385036"/>
              <a:ext cx="551537" cy="3381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</a:rPr>
                <a:t>&lt;x&gt;</a:t>
              </a:r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91" name="Rectangle 17"/>
            <p:cNvSpPr>
              <a:spLocks noChangeArrowheads="1"/>
            </p:cNvSpPr>
            <p:nvPr/>
          </p:nvSpPr>
          <p:spPr bwMode="auto">
            <a:xfrm>
              <a:off x="423619" y="2205932"/>
              <a:ext cx="551537" cy="3381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50" b="1" dirty="0" smtClean="0"/>
                <a:t>&lt;y&gt;</a:t>
              </a:r>
              <a:endParaRPr lang="en-US" sz="1050" b="1" dirty="0"/>
            </a:p>
          </p:txBody>
        </p:sp>
      </p:grpSp>
      <p:sp>
        <p:nvSpPr>
          <p:cNvPr id="93" name="Rectangle 17"/>
          <p:cNvSpPr>
            <a:spLocks noChangeArrowheads="1"/>
          </p:cNvSpPr>
          <p:nvPr/>
        </p:nvSpPr>
        <p:spPr bwMode="auto">
          <a:xfrm>
            <a:off x="63938" y="4146536"/>
            <a:ext cx="333746" cy="2539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 1 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463598" y="4146536"/>
            <a:ext cx="333746" cy="25391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 2 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95" name="Rectangle 17"/>
          <p:cNvSpPr>
            <a:spLocks noChangeArrowheads="1"/>
          </p:cNvSpPr>
          <p:nvPr/>
        </p:nvSpPr>
        <p:spPr bwMode="auto">
          <a:xfrm>
            <a:off x="1638208" y="3716052"/>
            <a:ext cx="333746" cy="2539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 1 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96" name="Rectangle 17"/>
          <p:cNvSpPr>
            <a:spLocks noChangeArrowheads="1"/>
          </p:cNvSpPr>
          <p:nvPr/>
        </p:nvSpPr>
        <p:spPr bwMode="auto">
          <a:xfrm>
            <a:off x="2037868" y="3716052"/>
            <a:ext cx="333746" cy="25391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 2 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910455" y="6400800"/>
            <a:ext cx="333746" cy="2539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 2 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1310115" y="6400800"/>
            <a:ext cx="333746" cy="25391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050" b="1" dirty="0" smtClean="0">
                <a:solidFill>
                  <a:schemeClr val="tx2"/>
                </a:solidFill>
              </a:rPr>
              <a:t> 2 </a:t>
            </a:r>
            <a:endParaRPr lang="en-US" sz="105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cyan">
  <a:themeElements>
    <a:clrScheme name="Cya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yan photo">
  <a:themeElements>
    <a:clrScheme name="Cyan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yan bullets">
  <a:themeElements>
    <a:clrScheme name="Cya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cyan</Template>
  <TotalTime>7759</TotalTime>
  <Words>2038</Words>
  <Application>Microsoft Office PowerPoint</Application>
  <PresentationFormat>On-screen Show (4:3)</PresentationFormat>
  <Paragraphs>347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TUe standard cyan</vt:lpstr>
      <vt:lpstr>Cyan photo</vt:lpstr>
      <vt:lpstr>Cyan bullets</vt:lpstr>
      <vt:lpstr>Aligning Event Logs and Process Models for Multi-perspective Conformance Checking: An Approach Based on ILP</vt:lpstr>
      <vt:lpstr>Conformance Checking</vt:lpstr>
      <vt:lpstr>Example: A Credit Institute</vt:lpstr>
      <vt:lpstr>Petri Nets with Data</vt:lpstr>
      <vt:lpstr>A trace without problems</vt:lpstr>
      <vt:lpstr>A trace with problems</vt:lpstr>
      <vt:lpstr>Alignments between Log and Process Traces</vt:lpstr>
      <vt:lpstr>Many Alignment Exists!</vt:lpstr>
      <vt:lpstr>Cost of alignments</vt:lpstr>
      <vt:lpstr>Cost of alignments: some examples</vt:lpstr>
      <vt:lpstr>Finding an optimal alignment</vt:lpstr>
      <vt:lpstr>Construction of the ILP problem : converting guards to ILP constraints</vt:lpstr>
      <vt:lpstr>Construction of the ILP problem : the objective function</vt:lpstr>
      <vt:lpstr>Construction of the ILP problem : converting guards to constraints</vt:lpstr>
      <vt:lpstr>Additional features</vt:lpstr>
      <vt:lpstr>Implementation and Experiments</vt:lpstr>
      <vt:lpstr>Visualization of the optimal alignments in ProM</vt:lpstr>
      <vt:lpstr>A Helicopter view on the optimal alignments : projection onto models</vt:lpstr>
      <vt:lpstr>A Helicopter view on the optimal alignments : root causes of deviations</vt:lpstr>
      <vt:lpstr>Execution-Time Analysis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Conformance Checking using Cost-based Fitness Analysis</dc:title>
  <dc:creator>bcf</dc:creator>
  <dc:description>Design by Volle Kracht_x000d_
Template by Orange Pepper BV_x000d_
Copyright 2008</dc:description>
  <cp:lastModifiedBy>Massimiliano</cp:lastModifiedBy>
  <cp:revision>351</cp:revision>
  <dcterms:created xsi:type="dcterms:W3CDTF">2011-08-25T17:12:49Z</dcterms:created>
  <dcterms:modified xsi:type="dcterms:W3CDTF">2013-08-27T10:26:23Z</dcterms:modified>
</cp:coreProperties>
</file>